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2"/>
  </p:notesMasterIdLst>
  <p:sldIdLst>
    <p:sldId id="256" r:id="rId2"/>
    <p:sldId id="258" r:id="rId3"/>
    <p:sldId id="259" r:id="rId4"/>
    <p:sldId id="260" r:id="rId5"/>
    <p:sldId id="265" r:id="rId6"/>
    <p:sldId id="268" r:id="rId7"/>
    <p:sldId id="269" r:id="rId8"/>
    <p:sldId id="273" r:id="rId9"/>
    <p:sldId id="274" r:id="rId10"/>
    <p:sldId id="261" r:id="rId11"/>
    <p:sldId id="275" r:id="rId12"/>
    <p:sldId id="276" r:id="rId13"/>
    <p:sldId id="263" r:id="rId14"/>
    <p:sldId id="278" r:id="rId15"/>
    <p:sldId id="279" r:id="rId16"/>
    <p:sldId id="281" r:id="rId17"/>
    <p:sldId id="280" r:id="rId18"/>
    <p:sldId id="272" r:id="rId19"/>
    <p:sldId id="282" r:id="rId20"/>
    <p:sldId id="283" r:id="rId21"/>
    <p:sldId id="284" r:id="rId22"/>
    <p:sldId id="264" r:id="rId23"/>
    <p:sldId id="285" r:id="rId24"/>
    <p:sldId id="286" r:id="rId25"/>
    <p:sldId id="287" r:id="rId26"/>
    <p:sldId id="288" r:id="rId27"/>
    <p:sldId id="289" r:id="rId28"/>
    <p:sldId id="290" r:id="rId29"/>
    <p:sldId id="262" r:id="rId30"/>
    <p:sldId id="25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5580F6-3F8D-4390-8213-FEF72D24F78E}" v="136" dt="2017-06-19T15:06:52.887"/>
    <p1510:client id="{CB777B1D-02FA-47DC-A1EC-C2732AD8E744}" v="1" dt="2017-06-19T14:46:40.348"/>
    <p1510:client id="{970B2CB1-6817-4E85-AE10-E99A020BE8EB}" v="1" dt="2017-06-19T15:25:47.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260" y="-12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8786C-19E5-4003-B53E-FDE587FA987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6DDAE18-8BA0-48DC-8885-36A4AC467993}">
      <dgm:prSet phldrT="[Text]"/>
      <dgm:spPr/>
      <dgm:t>
        <a:bodyPr/>
        <a:lstStyle/>
        <a:p>
          <a:r>
            <a:rPr lang="en-US"/>
            <a:t>Learning </a:t>
          </a:r>
        </a:p>
      </dgm:t>
    </dgm:pt>
    <dgm:pt modelId="{68EDEAC7-36AE-456C-9FBA-96284802221F}" type="parTrans" cxnId="{01790425-4843-455A-9E1A-D9122763DB94}">
      <dgm:prSet/>
      <dgm:spPr/>
      <dgm:t>
        <a:bodyPr/>
        <a:lstStyle/>
        <a:p>
          <a:endParaRPr lang="en-US"/>
        </a:p>
      </dgm:t>
    </dgm:pt>
    <dgm:pt modelId="{EEB9EC07-FB6E-44C2-A16E-7CB325589338}" type="sibTrans" cxnId="{01790425-4843-455A-9E1A-D9122763DB94}">
      <dgm:prSet/>
      <dgm:spPr/>
      <dgm:t>
        <a:bodyPr/>
        <a:lstStyle/>
        <a:p>
          <a:endParaRPr lang="en-US"/>
        </a:p>
      </dgm:t>
    </dgm:pt>
    <dgm:pt modelId="{2831C30F-40B4-40AB-9AD9-3B71B2CB8E9D}">
      <dgm:prSet phldrT="[Text]"/>
      <dgm:spPr/>
      <dgm:t>
        <a:bodyPr/>
        <a:lstStyle/>
        <a:p>
          <a:r>
            <a:rPr lang="en-US"/>
            <a:t>Skill Building</a:t>
          </a:r>
        </a:p>
      </dgm:t>
    </dgm:pt>
    <dgm:pt modelId="{AF56DCC7-96BE-48BD-8782-18E6B246E61D}" type="parTrans" cxnId="{41921DB8-F60C-4950-BB2F-95882AD6FA7D}">
      <dgm:prSet/>
      <dgm:spPr/>
      <dgm:t>
        <a:bodyPr/>
        <a:lstStyle/>
        <a:p>
          <a:endParaRPr lang="en-US"/>
        </a:p>
      </dgm:t>
    </dgm:pt>
    <dgm:pt modelId="{3698158E-59A1-404F-AC54-DACD7801D500}" type="sibTrans" cxnId="{41921DB8-F60C-4950-BB2F-95882AD6FA7D}">
      <dgm:prSet/>
      <dgm:spPr/>
      <dgm:t>
        <a:bodyPr/>
        <a:lstStyle/>
        <a:p>
          <a:endParaRPr lang="en-US"/>
        </a:p>
      </dgm:t>
    </dgm:pt>
    <dgm:pt modelId="{1AF61260-EC13-4818-9E9B-0CC78F75C08F}">
      <dgm:prSet phldrT="[Text]"/>
      <dgm:spPr/>
      <dgm:t>
        <a:bodyPr/>
        <a:lstStyle/>
        <a:p>
          <a:r>
            <a:rPr lang="en-US"/>
            <a:t>Action</a:t>
          </a:r>
        </a:p>
      </dgm:t>
    </dgm:pt>
    <dgm:pt modelId="{039E2715-0D0C-4216-BC85-57B47653E80D}" type="parTrans" cxnId="{677F1236-4B9A-4F34-A70C-B71E628DCA41}">
      <dgm:prSet/>
      <dgm:spPr/>
      <dgm:t>
        <a:bodyPr/>
        <a:lstStyle/>
        <a:p>
          <a:endParaRPr lang="en-US"/>
        </a:p>
      </dgm:t>
    </dgm:pt>
    <dgm:pt modelId="{FF648912-A523-453C-895D-5A6F929AE559}" type="sibTrans" cxnId="{677F1236-4B9A-4F34-A70C-B71E628DCA41}">
      <dgm:prSet/>
      <dgm:spPr/>
      <dgm:t>
        <a:bodyPr/>
        <a:lstStyle/>
        <a:p>
          <a:endParaRPr lang="en-US"/>
        </a:p>
      </dgm:t>
    </dgm:pt>
    <dgm:pt modelId="{F45D086F-4D70-498A-981B-B097FB5C7AE9}">
      <dgm:prSet phldrT="[Text]"/>
      <dgm:spPr/>
      <dgm:t>
        <a:bodyPr/>
        <a:lstStyle/>
        <a:p>
          <a:r>
            <a:rPr lang="en-US"/>
            <a:t>Going to events</a:t>
          </a:r>
        </a:p>
      </dgm:t>
    </dgm:pt>
    <dgm:pt modelId="{EFD28CBF-5377-41A0-9B20-2F1D6171D3DF}" type="parTrans" cxnId="{B01B0DE5-C138-4784-9D79-8E744BEB6AA9}">
      <dgm:prSet/>
      <dgm:spPr/>
    </dgm:pt>
    <dgm:pt modelId="{753E09C6-6A50-4937-B481-48667FA1C56E}" type="sibTrans" cxnId="{B01B0DE5-C138-4784-9D79-8E744BEB6AA9}">
      <dgm:prSet/>
      <dgm:spPr/>
    </dgm:pt>
    <dgm:pt modelId="{AFB04A13-F849-4F5A-9458-5FDDBDF494C1}">
      <dgm:prSet phldrT="[Text]"/>
      <dgm:spPr/>
      <dgm:t>
        <a:bodyPr/>
        <a:lstStyle/>
        <a:p>
          <a:r>
            <a:rPr lang="en-US"/>
            <a:t>Knowing how to check your own privilege</a:t>
          </a:r>
        </a:p>
      </dgm:t>
    </dgm:pt>
    <dgm:pt modelId="{02B43E0D-AD09-455C-AC96-9554400FA6CC}" type="parTrans" cxnId="{D99CCA10-893F-4CF8-A300-5D10F6B0B8F3}">
      <dgm:prSet/>
      <dgm:spPr/>
    </dgm:pt>
    <dgm:pt modelId="{1DBD33CD-B757-41F1-B3E0-53BE845BB5D0}" type="sibTrans" cxnId="{D99CCA10-893F-4CF8-A300-5D10F6B0B8F3}">
      <dgm:prSet/>
      <dgm:spPr/>
      <dgm:t>
        <a:bodyPr/>
        <a:lstStyle/>
        <a:p>
          <a:endParaRPr lang="en-US"/>
        </a:p>
      </dgm:t>
    </dgm:pt>
    <dgm:pt modelId="{BBD5C344-B1C4-421C-9829-F2CEE74F9081}">
      <dgm:prSet phldrT="[Text]"/>
      <dgm:spPr/>
      <dgm:t>
        <a:bodyPr/>
        <a:lstStyle/>
        <a:p>
          <a:r>
            <a:rPr lang="en-US"/>
            <a:t>Practice </a:t>
          </a:r>
        </a:p>
      </dgm:t>
    </dgm:pt>
    <dgm:pt modelId="{62ACCF0D-E593-44A3-ACD5-B759EAAD723B}" type="parTrans" cxnId="{0F38AA98-F084-4F66-8694-AE725E6DC572}">
      <dgm:prSet/>
      <dgm:spPr/>
    </dgm:pt>
    <dgm:pt modelId="{7E005952-035D-49D5-A9F4-79D90E11F390}" type="sibTrans" cxnId="{0F38AA98-F084-4F66-8694-AE725E6DC572}">
      <dgm:prSet/>
      <dgm:spPr/>
    </dgm:pt>
    <dgm:pt modelId="{98F8A807-7B64-4978-8E5B-9CDEE06EAA7D}">
      <dgm:prSet phldrT="[Text]"/>
      <dgm:spPr/>
      <dgm:t>
        <a:bodyPr/>
        <a:lstStyle/>
        <a:p>
          <a:r>
            <a:rPr lang="en-US"/>
            <a:t>Identify unjust systems and behaviors</a:t>
          </a:r>
        </a:p>
      </dgm:t>
    </dgm:pt>
    <dgm:pt modelId="{11266908-11D5-4509-AC71-5A49A688D8F4}" type="parTrans" cxnId="{5D674C5D-B71D-4984-A495-259459A91B5C}">
      <dgm:prSet/>
      <dgm:spPr/>
    </dgm:pt>
    <dgm:pt modelId="{124D504F-478C-48B3-9D61-40370CA957DC}" type="sibTrans" cxnId="{5D674C5D-B71D-4984-A495-259459A91B5C}">
      <dgm:prSet/>
      <dgm:spPr/>
    </dgm:pt>
    <dgm:pt modelId="{9893C422-2F4C-4B00-8664-03BA1142585B}">
      <dgm:prSet phldrT="[Text]"/>
      <dgm:spPr/>
      <dgm:t>
        <a:bodyPr/>
        <a:lstStyle/>
        <a:p>
          <a:r>
            <a:rPr lang="en-US" sz="2600"/>
            <a:t>Being present for someone</a:t>
          </a:r>
        </a:p>
      </dgm:t>
    </dgm:pt>
    <dgm:pt modelId="{CF55F01F-C0C5-471D-805F-F007C10E7C53}" type="parTrans" cxnId="{7918AC74-18B0-45EB-8192-F5F4B1A1F73B}">
      <dgm:prSet/>
      <dgm:spPr/>
    </dgm:pt>
    <dgm:pt modelId="{AA07C832-5BAD-4995-AF3B-79BB681EFDD7}" type="sibTrans" cxnId="{7918AC74-18B0-45EB-8192-F5F4B1A1F73B}">
      <dgm:prSet/>
      <dgm:spPr/>
    </dgm:pt>
    <dgm:pt modelId="{DB72616F-1780-41BE-BBD1-B58E752D2DD6}">
      <dgm:prSet phldrT="[Text]"/>
      <dgm:spPr/>
      <dgm:t>
        <a:bodyPr/>
        <a:lstStyle/>
        <a:p>
          <a:r>
            <a:rPr lang="en-US" sz="2600"/>
            <a:t>Reporting</a:t>
          </a:r>
        </a:p>
      </dgm:t>
    </dgm:pt>
    <dgm:pt modelId="{81FABEF6-D45B-4AA7-BBC1-6418BCA9A106}" type="parTrans" cxnId="{EAD26C52-E51D-46E2-9A60-405C943A9B7A}">
      <dgm:prSet/>
      <dgm:spPr/>
    </dgm:pt>
    <dgm:pt modelId="{6760A785-7990-481F-B39A-79CB106AA8DD}" type="sibTrans" cxnId="{EAD26C52-E51D-46E2-9A60-405C943A9B7A}">
      <dgm:prSet/>
      <dgm:spPr/>
    </dgm:pt>
    <dgm:pt modelId="{4E7BC1F9-97A4-4CA8-8C61-7DCE3B60EFCF}">
      <dgm:prSet phldrT="[Text]"/>
      <dgm:spPr/>
      <dgm:t>
        <a:bodyPr/>
        <a:lstStyle/>
        <a:p>
          <a:r>
            <a:rPr lang="en-US" sz="2600"/>
            <a:t>Educating </a:t>
          </a:r>
        </a:p>
      </dgm:t>
    </dgm:pt>
    <dgm:pt modelId="{5F6BB570-AC9C-4A5A-8F00-F62CB7429A64}" type="parTrans" cxnId="{84724F57-489E-4426-90AC-72EE85777817}">
      <dgm:prSet/>
      <dgm:spPr/>
    </dgm:pt>
    <dgm:pt modelId="{AA74D3E3-ECC4-42C0-B788-0007A4B6A10A}" type="sibTrans" cxnId="{84724F57-489E-4426-90AC-72EE85777817}">
      <dgm:prSet/>
      <dgm:spPr/>
    </dgm:pt>
    <dgm:pt modelId="{0241146E-50A7-4B6D-8F64-9A6371C7B0D8}">
      <dgm:prSet phldrT="[Text]"/>
      <dgm:spPr/>
      <dgm:t>
        <a:bodyPr/>
        <a:lstStyle/>
        <a:p>
          <a:r>
            <a:rPr lang="en-US" sz="2600"/>
            <a:t>Allowing yourself to fail and learn</a:t>
          </a:r>
        </a:p>
      </dgm:t>
    </dgm:pt>
    <dgm:pt modelId="{ED9B5DA0-D7FB-4F91-8305-972D1B3F136E}" type="parTrans" cxnId="{0FAB1021-F8ED-40A4-B57F-586BD8C3A8AF}">
      <dgm:prSet/>
      <dgm:spPr/>
    </dgm:pt>
    <dgm:pt modelId="{2BCACF3B-C1E9-42D6-A961-08A1CE0910B3}" type="sibTrans" cxnId="{0FAB1021-F8ED-40A4-B57F-586BD8C3A8AF}">
      <dgm:prSet/>
      <dgm:spPr/>
    </dgm:pt>
    <dgm:pt modelId="{423E359E-3EEC-4206-803E-279034A9D5AA}" type="pres">
      <dgm:prSet presAssocID="{D098786C-19E5-4003-B53E-FDE587FA987C}" presName="cycle" presStyleCnt="0">
        <dgm:presLayoutVars>
          <dgm:dir/>
          <dgm:resizeHandles val="exact"/>
        </dgm:presLayoutVars>
      </dgm:prSet>
      <dgm:spPr/>
      <dgm:t>
        <a:bodyPr/>
        <a:lstStyle/>
        <a:p>
          <a:endParaRPr lang="en-US"/>
        </a:p>
      </dgm:t>
    </dgm:pt>
    <dgm:pt modelId="{DB5815CD-4904-4A36-A1C0-3F5A8AADF184}" type="pres">
      <dgm:prSet presAssocID="{86DDAE18-8BA0-48DC-8885-36A4AC467993}" presName="dummy" presStyleCnt="0"/>
      <dgm:spPr/>
    </dgm:pt>
    <dgm:pt modelId="{7A29C2D2-602B-4796-825D-6A3BF5E2D3EA}" type="pres">
      <dgm:prSet presAssocID="{86DDAE18-8BA0-48DC-8885-36A4AC467993}" presName="node" presStyleLbl="revTx" presStyleIdx="0" presStyleCnt="4">
        <dgm:presLayoutVars>
          <dgm:bulletEnabled val="1"/>
        </dgm:presLayoutVars>
      </dgm:prSet>
      <dgm:spPr/>
      <dgm:t>
        <a:bodyPr/>
        <a:lstStyle/>
        <a:p>
          <a:endParaRPr lang="en-US"/>
        </a:p>
      </dgm:t>
    </dgm:pt>
    <dgm:pt modelId="{ED3B707C-3FB2-46AF-A7BA-834C58020FF9}" type="pres">
      <dgm:prSet presAssocID="{EEB9EC07-FB6E-44C2-A16E-7CB325589338}" presName="sibTrans" presStyleLbl="node1" presStyleIdx="0" presStyleCnt="4"/>
      <dgm:spPr/>
      <dgm:t>
        <a:bodyPr/>
        <a:lstStyle/>
        <a:p>
          <a:endParaRPr lang="en-US"/>
        </a:p>
      </dgm:t>
    </dgm:pt>
    <dgm:pt modelId="{3CBF56C5-A2F2-4345-B179-62EB13350B05}" type="pres">
      <dgm:prSet presAssocID="{BBD5C344-B1C4-421C-9829-F2CEE74F9081}" presName="dummy" presStyleCnt="0"/>
      <dgm:spPr/>
    </dgm:pt>
    <dgm:pt modelId="{21B4CD5B-362C-49D6-83DD-097DD249D701}" type="pres">
      <dgm:prSet presAssocID="{BBD5C344-B1C4-421C-9829-F2CEE74F9081}" presName="node" presStyleLbl="revTx" presStyleIdx="1" presStyleCnt="4">
        <dgm:presLayoutVars>
          <dgm:bulletEnabled val="1"/>
        </dgm:presLayoutVars>
      </dgm:prSet>
      <dgm:spPr/>
      <dgm:t>
        <a:bodyPr/>
        <a:lstStyle/>
        <a:p>
          <a:endParaRPr lang="en-US"/>
        </a:p>
      </dgm:t>
    </dgm:pt>
    <dgm:pt modelId="{8D9017A0-C543-4596-8091-1C490D7D4251}" type="pres">
      <dgm:prSet presAssocID="{7E005952-035D-49D5-A9F4-79D90E11F390}" presName="sibTrans" presStyleLbl="node1" presStyleIdx="1" presStyleCnt="4"/>
      <dgm:spPr/>
    </dgm:pt>
    <dgm:pt modelId="{3F44DEC7-11A3-4886-8F08-28BC9A5DF67B}" type="pres">
      <dgm:prSet presAssocID="{2831C30F-40B4-40AB-9AD9-3B71B2CB8E9D}" presName="dummy" presStyleCnt="0"/>
      <dgm:spPr/>
    </dgm:pt>
    <dgm:pt modelId="{0D29D336-02E9-4EB4-A2A1-8B1B00816D4B}" type="pres">
      <dgm:prSet presAssocID="{2831C30F-40B4-40AB-9AD9-3B71B2CB8E9D}" presName="node" presStyleLbl="revTx" presStyleIdx="2" presStyleCnt="4">
        <dgm:presLayoutVars>
          <dgm:bulletEnabled val="1"/>
        </dgm:presLayoutVars>
      </dgm:prSet>
      <dgm:spPr/>
      <dgm:t>
        <a:bodyPr/>
        <a:lstStyle/>
        <a:p>
          <a:endParaRPr lang="en-US"/>
        </a:p>
      </dgm:t>
    </dgm:pt>
    <dgm:pt modelId="{4B0B371F-A864-45F4-B161-3F7E6230B2C3}" type="pres">
      <dgm:prSet presAssocID="{3698158E-59A1-404F-AC54-DACD7801D500}" presName="sibTrans" presStyleLbl="node1" presStyleIdx="2" presStyleCnt="4"/>
      <dgm:spPr/>
      <dgm:t>
        <a:bodyPr/>
        <a:lstStyle/>
        <a:p>
          <a:endParaRPr lang="en-US"/>
        </a:p>
      </dgm:t>
    </dgm:pt>
    <dgm:pt modelId="{80BA9AE4-E66B-4FF4-84C5-433A5997E377}" type="pres">
      <dgm:prSet presAssocID="{1AF61260-EC13-4818-9E9B-0CC78F75C08F}" presName="dummy" presStyleCnt="0"/>
      <dgm:spPr/>
    </dgm:pt>
    <dgm:pt modelId="{2507AC41-5962-4EC8-9D75-F25FC46985DE}" type="pres">
      <dgm:prSet presAssocID="{1AF61260-EC13-4818-9E9B-0CC78F75C08F}" presName="node" presStyleLbl="revTx" presStyleIdx="3" presStyleCnt="4">
        <dgm:presLayoutVars>
          <dgm:bulletEnabled val="1"/>
        </dgm:presLayoutVars>
      </dgm:prSet>
      <dgm:spPr/>
      <dgm:t>
        <a:bodyPr/>
        <a:lstStyle/>
        <a:p>
          <a:endParaRPr lang="en-US"/>
        </a:p>
      </dgm:t>
    </dgm:pt>
    <dgm:pt modelId="{2AF21DCA-09DC-4641-9D42-78ACCED41A7D}" type="pres">
      <dgm:prSet presAssocID="{FF648912-A523-453C-895D-5A6F929AE559}" presName="sibTrans" presStyleLbl="node1" presStyleIdx="3" presStyleCnt="4"/>
      <dgm:spPr/>
      <dgm:t>
        <a:bodyPr/>
        <a:lstStyle/>
        <a:p>
          <a:endParaRPr lang="en-US"/>
        </a:p>
      </dgm:t>
    </dgm:pt>
  </dgm:ptLst>
  <dgm:cxnLst>
    <dgm:cxn modelId="{0FAB1021-F8ED-40A4-B57F-586BD8C3A8AF}" srcId="{BBD5C344-B1C4-421C-9829-F2CEE74F9081}" destId="{0241146E-50A7-4B6D-8F64-9A6371C7B0D8}" srcOrd="0" destOrd="0" parTransId="{ED9B5DA0-D7FB-4F91-8305-972D1B3F136E}" sibTransId="{2BCACF3B-C1E9-42D6-A961-08A1CE0910B3}"/>
    <dgm:cxn modelId="{0F38AA98-F084-4F66-8694-AE725E6DC572}" srcId="{D098786C-19E5-4003-B53E-FDE587FA987C}" destId="{BBD5C344-B1C4-421C-9829-F2CEE74F9081}" srcOrd="1" destOrd="0" parTransId="{62ACCF0D-E593-44A3-ACD5-B759EAAD723B}" sibTransId="{7E005952-035D-49D5-A9F4-79D90E11F390}"/>
    <dgm:cxn modelId="{7918AC74-18B0-45EB-8192-F5F4B1A1F73B}" srcId="{1AF61260-EC13-4818-9E9B-0CC78F75C08F}" destId="{9893C422-2F4C-4B00-8664-03BA1142585B}" srcOrd="0" destOrd="0" parTransId="{CF55F01F-C0C5-471D-805F-F007C10E7C53}" sibTransId="{AA07C832-5BAD-4995-AF3B-79BB681EFDD7}"/>
    <dgm:cxn modelId="{831603A2-F1F1-4368-AAC2-617E8802DD74}" type="presOf" srcId="{DB72616F-1780-41BE-BBD1-B58E752D2DD6}" destId="{2507AC41-5962-4EC8-9D75-F25FC46985DE}" srcOrd="0" destOrd="2" presId="urn:microsoft.com/office/officeart/2005/8/layout/cycle1"/>
    <dgm:cxn modelId="{677F1236-4B9A-4F34-A70C-B71E628DCA41}" srcId="{D098786C-19E5-4003-B53E-FDE587FA987C}" destId="{1AF61260-EC13-4818-9E9B-0CC78F75C08F}" srcOrd="3" destOrd="0" parTransId="{039E2715-0D0C-4216-BC85-57B47653E80D}" sibTransId="{FF648912-A523-453C-895D-5A6F929AE559}"/>
    <dgm:cxn modelId="{EAD26C52-E51D-46E2-9A60-405C943A9B7A}" srcId="{1AF61260-EC13-4818-9E9B-0CC78F75C08F}" destId="{DB72616F-1780-41BE-BBD1-B58E752D2DD6}" srcOrd="1" destOrd="0" parTransId="{81FABEF6-D45B-4AA7-BBC1-6418BCA9A106}" sibTransId="{6760A785-7990-481F-B39A-79CB106AA8DD}"/>
    <dgm:cxn modelId="{EA4FB731-0D4F-4AEA-B99C-F51F16406F44}" type="presOf" srcId="{3698158E-59A1-404F-AC54-DACD7801D500}" destId="{4B0B371F-A864-45F4-B161-3F7E6230B2C3}" srcOrd="0" destOrd="0" presId="urn:microsoft.com/office/officeart/2005/8/layout/cycle1"/>
    <dgm:cxn modelId="{01790425-4843-455A-9E1A-D9122763DB94}" srcId="{D098786C-19E5-4003-B53E-FDE587FA987C}" destId="{86DDAE18-8BA0-48DC-8885-36A4AC467993}" srcOrd="0" destOrd="0" parTransId="{68EDEAC7-36AE-456C-9FBA-96284802221F}" sibTransId="{EEB9EC07-FB6E-44C2-A16E-7CB325589338}"/>
    <dgm:cxn modelId="{2D5F6E2F-4FB5-472E-B7F0-1416413C5A3D}" type="presOf" srcId="{EEB9EC07-FB6E-44C2-A16E-7CB325589338}" destId="{ED3B707C-3FB2-46AF-A7BA-834C58020FF9}" srcOrd="0" destOrd="0" presId="urn:microsoft.com/office/officeart/2005/8/layout/cycle1"/>
    <dgm:cxn modelId="{D99CCA10-893F-4CF8-A300-5D10F6B0B8F3}" srcId="{2831C30F-40B4-40AB-9AD9-3B71B2CB8E9D}" destId="{AFB04A13-F849-4F5A-9458-5FDDBDF494C1}" srcOrd="0" destOrd="0" parTransId="{02B43E0D-AD09-455C-AC96-9554400FA6CC}" sibTransId="{1DBD33CD-B757-41F1-B3E0-53BE845BB5D0}"/>
    <dgm:cxn modelId="{B01B0DE5-C138-4784-9D79-8E744BEB6AA9}" srcId="{86DDAE18-8BA0-48DC-8885-36A4AC467993}" destId="{F45D086F-4D70-498A-981B-B097FB5C7AE9}" srcOrd="0" destOrd="0" parTransId="{EFD28CBF-5377-41A0-9B20-2F1D6171D3DF}" sibTransId="{753E09C6-6A50-4937-B481-48667FA1C56E}"/>
    <dgm:cxn modelId="{0F386715-F519-4CB5-8D40-E7129463EAE2}" type="presOf" srcId="{AFB04A13-F849-4F5A-9458-5FDDBDF494C1}" destId="{0D29D336-02E9-4EB4-A2A1-8B1B00816D4B}" srcOrd="0" destOrd="1" presId="urn:microsoft.com/office/officeart/2005/8/layout/cycle1"/>
    <dgm:cxn modelId="{DBCC342E-B54D-4F66-B188-9353A6BD5A2F}" type="presOf" srcId="{98F8A807-7B64-4978-8E5B-9CDEE06EAA7D}" destId="{0D29D336-02E9-4EB4-A2A1-8B1B00816D4B}" srcOrd="0" destOrd="2" presId="urn:microsoft.com/office/officeart/2005/8/layout/cycle1"/>
    <dgm:cxn modelId="{AD20C666-7A40-4D6E-B620-46410685E7CC}" type="presOf" srcId="{9893C422-2F4C-4B00-8664-03BA1142585B}" destId="{2507AC41-5962-4EC8-9D75-F25FC46985DE}" srcOrd="0" destOrd="1" presId="urn:microsoft.com/office/officeart/2005/8/layout/cycle1"/>
    <dgm:cxn modelId="{7785D4E1-EF32-442E-8A72-EDAA27773F0F}" type="presOf" srcId="{D098786C-19E5-4003-B53E-FDE587FA987C}" destId="{423E359E-3EEC-4206-803E-279034A9D5AA}" srcOrd="0" destOrd="0" presId="urn:microsoft.com/office/officeart/2005/8/layout/cycle1"/>
    <dgm:cxn modelId="{63F975AB-C70D-4A05-A687-45D13A8CF3A3}" type="presOf" srcId="{86DDAE18-8BA0-48DC-8885-36A4AC467993}" destId="{7A29C2D2-602B-4796-825D-6A3BF5E2D3EA}" srcOrd="0" destOrd="0" presId="urn:microsoft.com/office/officeart/2005/8/layout/cycle1"/>
    <dgm:cxn modelId="{57661596-6D5E-4E75-BEF8-6CEFD34A95E6}" type="presOf" srcId="{F45D086F-4D70-498A-981B-B097FB5C7AE9}" destId="{7A29C2D2-602B-4796-825D-6A3BF5E2D3EA}" srcOrd="0" destOrd="1" presId="urn:microsoft.com/office/officeart/2005/8/layout/cycle1"/>
    <dgm:cxn modelId="{55C028D6-63FA-4D03-9635-35BCB82384A8}" type="presOf" srcId="{1AF61260-EC13-4818-9E9B-0CC78F75C08F}" destId="{2507AC41-5962-4EC8-9D75-F25FC46985DE}" srcOrd="0" destOrd="0" presId="urn:microsoft.com/office/officeart/2005/8/layout/cycle1"/>
    <dgm:cxn modelId="{5D674C5D-B71D-4984-A495-259459A91B5C}" srcId="{2831C30F-40B4-40AB-9AD9-3B71B2CB8E9D}" destId="{98F8A807-7B64-4978-8E5B-9CDEE06EAA7D}" srcOrd="1" destOrd="0" parTransId="{11266908-11D5-4509-AC71-5A49A688D8F4}" sibTransId="{124D504F-478C-48B3-9D61-40370CA957DC}"/>
    <dgm:cxn modelId="{84724F57-489E-4426-90AC-72EE85777817}" srcId="{1AF61260-EC13-4818-9E9B-0CC78F75C08F}" destId="{4E7BC1F9-97A4-4CA8-8C61-7DCE3B60EFCF}" srcOrd="2" destOrd="0" parTransId="{5F6BB570-AC9C-4A5A-8F00-F62CB7429A64}" sibTransId="{AA74D3E3-ECC4-42C0-B788-0007A4B6A10A}"/>
    <dgm:cxn modelId="{8DBDBFFA-6752-497E-8177-887AA353AD2A}" type="presOf" srcId="{BBD5C344-B1C4-421C-9829-F2CEE74F9081}" destId="{21B4CD5B-362C-49D6-83DD-097DD249D701}" srcOrd="0" destOrd="0" presId="urn:microsoft.com/office/officeart/2005/8/layout/cycle1"/>
    <dgm:cxn modelId="{15C45C8A-89CF-4F17-A370-BABD35687C29}" type="presOf" srcId="{FF648912-A523-453C-895D-5A6F929AE559}" destId="{2AF21DCA-09DC-4641-9D42-78ACCED41A7D}" srcOrd="0" destOrd="0" presId="urn:microsoft.com/office/officeart/2005/8/layout/cycle1"/>
    <dgm:cxn modelId="{73449448-219E-4E52-80FC-61F19AEB2027}" type="presOf" srcId="{2831C30F-40B4-40AB-9AD9-3B71B2CB8E9D}" destId="{0D29D336-02E9-4EB4-A2A1-8B1B00816D4B}" srcOrd="0" destOrd="0" presId="urn:microsoft.com/office/officeart/2005/8/layout/cycle1"/>
    <dgm:cxn modelId="{71DA1937-CD0E-4290-A1C7-7107D07CED87}" type="presOf" srcId="{4E7BC1F9-97A4-4CA8-8C61-7DCE3B60EFCF}" destId="{2507AC41-5962-4EC8-9D75-F25FC46985DE}" srcOrd="0" destOrd="3" presId="urn:microsoft.com/office/officeart/2005/8/layout/cycle1"/>
    <dgm:cxn modelId="{5FF8F88E-A480-4D87-8860-D5B7BBA95201}" type="presOf" srcId="{7E005952-035D-49D5-A9F4-79D90E11F390}" destId="{8D9017A0-C543-4596-8091-1C490D7D4251}" srcOrd="0" destOrd="0" presId="urn:microsoft.com/office/officeart/2005/8/layout/cycle1"/>
    <dgm:cxn modelId="{DE757FF2-58A4-4C74-BBE0-382D4C80E38A}" type="presOf" srcId="{0241146E-50A7-4B6D-8F64-9A6371C7B0D8}" destId="{21B4CD5B-362C-49D6-83DD-097DD249D701}" srcOrd="0" destOrd="1" presId="urn:microsoft.com/office/officeart/2005/8/layout/cycle1"/>
    <dgm:cxn modelId="{41921DB8-F60C-4950-BB2F-95882AD6FA7D}" srcId="{D098786C-19E5-4003-B53E-FDE587FA987C}" destId="{2831C30F-40B4-40AB-9AD9-3B71B2CB8E9D}" srcOrd="2" destOrd="0" parTransId="{AF56DCC7-96BE-48BD-8782-18E6B246E61D}" sibTransId="{3698158E-59A1-404F-AC54-DACD7801D500}"/>
    <dgm:cxn modelId="{55877E3D-C527-4727-BDF9-043D7C11745A}" type="presParOf" srcId="{423E359E-3EEC-4206-803E-279034A9D5AA}" destId="{DB5815CD-4904-4A36-A1C0-3F5A8AADF184}" srcOrd="0" destOrd="0" presId="urn:microsoft.com/office/officeart/2005/8/layout/cycle1"/>
    <dgm:cxn modelId="{194FD21F-A3EB-4EF8-AEFC-7ED7355578B3}" type="presParOf" srcId="{423E359E-3EEC-4206-803E-279034A9D5AA}" destId="{7A29C2D2-602B-4796-825D-6A3BF5E2D3EA}" srcOrd="1" destOrd="0" presId="urn:microsoft.com/office/officeart/2005/8/layout/cycle1"/>
    <dgm:cxn modelId="{A65D9815-042E-47F2-9257-6FCDFB31FE1B}" type="presParOf" srcId="{423E359E-3EEC-4206-803E-279034A9D5AA}" destId="{ED3B707C-3FB2-46AF-A7BA-834C58020FF9}" srcOrd="2" destOrd="0" presId="urn:microsoft.com/office/officeart/2005/8/layout/cycle1"/>
    <dgm:cxn modelId="{441E48B3-8A09-4D72-9874-762E0AD46A29}" type="presParOf" srcId="{423E359E-3EEC-4206-803E-279034A9D5AA}" destId="{3CBF56C5-A2F2-4345-B179-62EB13350B05}" srcOrd="3" destOrd="0" presId="urn:microsoft.com/office/officeart/2005/8/layout/cycle1"/>
    <dgm:cxn modelId="{962A12F3-6894-4F1B-BDA7-BB862F36FC42}" type="presParOf" srcId="{423E359E-3EEC-4206-803E-279034A9D5AA}" destId="{21B4CD5B-362C-49D6-83DD-097DD249D701}" srcOrd="4" destOrd="0" presId="urn:microsoft.com/office/officeart/2005/8/layout/cycle1"/>
    <dgm:cxn modelId="{758F3F45-11F4-4607-B8D6-A564E2F68136}" type="presParOf" srcId="{423E359E-3EEC-4206-803E-279034A9D5AA}" destId="{8D9017A0-C543-4596-8091-1C490D7D4251}" srcOrd="5" destOrd="0" presId="urn:microsoft.com/office/officeart/2005/8/layout/cycle1"/>
    <dgm:cxn modelId="{904F19C8-266D-4F47-BB9A-1E6168FCF3DE}" type="presParOf" srcId="{423E359E-3EEC-4206-803E-279034A9D5AA}" destId="{3F44DEC7-11A3-4886-8F08-28BC9A5DF67B}" srcOrd="6" destOrd="0" presId="urn:microsoft.com/office/officeart/2005/8/layout/cycle1"/>
    <dgm:cxn modelId="{8D2A2FF7-5D9D-4C72-B464-D8D4E46A6471}" type="presParOf" srcId="{423E359E-3EEC-4206-803E-279034A9D5AA}" destId="{0D29D336-02E9-4EB4-A2A1-8B1B00816D4B}" srcOrd="7" destOrd="0" presId="urn:microsoft.com/office/officeart/2005/8/layout/cycle1"/>
    <dgm:cxn modelId="{2A248616-348C-4C82-8084-8240169EC937}" type="presParOf" srcId="{423E359E-3EEC-4206-803E-279034A9D5AA}" destId="{4B0B371F-A864-45F4-B161-3F7E6230B2C3}" srcOrd="8" destOrd="0" presId="urn:microsoft.com/office/officeart/2005/8/layout/cycle1"/>
    <dgm:cxn modelId="{A5F65ABD-5B16-490A-BBFA-D85F767FD68D}" type="presParOf" srcId="{423E359E-3EEC-4206-803E-279034A9D5AA}" destId="{80BA9AE4-E66B-4FF4-84C5-433A5997E377}" srcOrd="9" destOrd="0" presId="urn:microsoft.com/office/officeart/2005/8/layout/cycle1"/>
    <dgm:cxn modelId="{B1933E45-7F96-43D8-8FBF-262A6945D4D6}" type="presParOf" srcId="{423E359E-3EEC-4206-803E-279034A9D5AA}" destId="{2507AC41-5962-4EC8-9D75-F25FC46985DE}" srcOrd="10" destOrd="0" presId="urn:microsoft.com/office/officeart/2005/8/layout/cycle1"/>
    <dgm:cxn modelId="{D41489B2-6F78-4C47-A6C0-18CD703AECB1}" type="presParOf" srcId="{423E359E-3EEC-4206-803E-279034A9D5AA}" destId="{2AF21DCA-09DC-4641-9D42-78ACCED41A7D}"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CBD6D-12F0-476D-BC55-00E0C119A570}" type="datetimeFigureOut">
              <a:rPr lang="en-US"/>
              <a:t>6/26/2017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29B547-C221-46BA-AC77-7E68F1E68A1A}"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Intros </a:t>
            </a:r>
          </a:p>
          <a:p>
            <a:r>
              <a:rPr lang="en-US"/>
              <a:t>"Love and compassion are necessities , not luxuries. Without them humanity cannot survive." </a:t>
            </a:r>
          </a:p>
        </p:txBody>
      </p:sp>
      <p:sp>
        <p:nvSpPr>
          <p:cNvPr id="4" name="Slide Number Placeholder 3"/>
          <p:cNvSpPr>
            <a:spLocks noGrp="1"/>
          </p:cNvSpPr>
          <p:nvPr>
            <p:ph type="sldNum" sz="quarter" idx="10"/>
          </p:nvPr>
        </p:nvSpPr>
        <p:spPr/>
        <p:txBody>
          <a:bodyPr/>
          <a:lstStyle/>
          <a:p>
            <a:fld id="{D529B547-C221-46BA-AC77-7E68F1E68A1A}" type="slidenum">
              <a:rPr lang="en-US"/>
              <a:t>1</a:t>
            </a:fld>
            <a:endParaRPr lang="en-US"/>
          </a:p>
        </p:txBody>
      </p:sp>
    </p:spTree>
    <p:extLst>
      <p:ext uri="{BB962C8B-B14F-4D97-AF65-F5344CB8AC3E}">
        <p14:creationId xmlns:p14="http://schemas.microsoft.com/office/powerpoint/2010/main" val="2576453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10</a:t>
            </a:fld>
            <a:endParaRPr lang="en-US"/>
          </a:p>
        </p:txBody>
      </p:sp>
    </p:spTree>
    <p:extLst>
      <p:ext uri="{BB962C8B-B14F-4D97-AF65-F5344CB8AC3E}">
        <p14:creationId xmlns:p14="http://schemas.microsoft.com/office/powerpoint/2010/main" val="880154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11</a:t>
            </a:fld>
            <a:endParaRPr lang="en-US"/>
          </a:p>
        </p:txBody>
      </p:sp>
    </p:spTree>
    <p:extLst>
      <p:ext uri="{BB962C8B-B14F-4D97-AF65-F5344CB8AC3E}">
        <p14:creationId xmlns:p14="http://schemas.microsoft.com/office/powerpoint/2010/main" val="1346501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12</a:t>
            </a:fld>
            <a:endParaRPr lang="en-US"/>
          </a:p>
        </p:txBody>
      </p:sp>
    </p:spTree>
    <p:extLst>
      <p:ext uri="{BB962C8B-B14F-4D97-AF65-F5344CB8AC3E}">
        <p14:creationId xmlns:p14="http://schemas.microsoft.com/office/powerpoint/2010/main" val="3680242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13</a:t>
            </a:fld>
            <a:endParaRPr lang="en-US"/>
          </a:p>
        </p:txBody>
      </p:sp>
    </p:spTree>
    <p:extLst>
      <p:ext uri="{BB962C8B-B14F-4D97-AF65-F5344CB8AC3E}">
        <p14:creationId xmlns:p14="http://schemas.microsoft.com/office/powerpoint/2010/main" val="137264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14</a:t>
            </a:fld>
            <a:endParaRPr lang="en-US"/>
          </a:p>
        </p:txBody>
      </p:sp>
    </p:spTree>
    <p:extLst>
      <p:ext uri="{BB962C8B-B14F-4D97-AF65-F5344CB8AC3E}">
        <p14:creationId xmlns:p14="http://schemas.microsoft.com/office/powerpoint/2010/main" val="3626454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15</a:t>
            </a:fld>
            <a:endParaRPr lang="en-US"/>
          </a:p>
        </p:txBody>
      </p:sp>
    </p:spTree>
    <p:extLst>
      <p:ext uri="{BB962C8B-B14F-4D97-AF65-F5344CB8AC3E}">
        <p14:creationId xmlns:p14="http://schemas.microsoft.com/office/powerpoint/2010/main" val="2081658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16</a:t>
            </a:fld>
            <a:endParaRPr lang="en-US"/>
          </a:p>
        </p:txBody>
      </p:sp>
    </p:spTree>
    <p:extLst>
      <p:ext uri="{BB962C8B-B14F-4D97-AF65-F5344CB8AC3E}">
        <p14:creationId xmlns:p14="http://schemas.microsoft.com/office/powerpoint/2010/main" val="605821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Which questions were easy to answer? More difficult?  </a:t>
            </a:r>
          </a:p>
          <a:p>
            <a:pPr marL="171450" indent="-171450">
              <a:buFont typeface="Arial" panose="020B0604020202020204" pitchFamily="34" charset="0"/>
              <a:buChar char="•"/>
            </a:pPr>
            <a:r>
              <a:rPr lang="en-US"/>
              <a:t>What surprised you the most about how you answered the questions?  </a:t>
            </a:r>
          </a:p>
          <a:p>
            <a:pPr marL="171450" indent="-171450">
              <a:buFont typeface="Arial" panose="020B0604020202020204" pitchFamily="34" charset="0"/>
              <a:buChar char="•"/>
            </a:pPr>
            <a:r>
              <a:rPr lang="en-US"/>
              <a:t>Did you answer honestly? If not, why? If you did what allowed you to disclose? </a:t>
            </a:r>
          </a:p>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17</a:t>
            </a:fld>
            <a:endParaRPr lang="en-US"/>
          </a:p>
        </p:txBody>
      </p:sp>
    </p:spTree>
    <p:extLst>
      <p:ext uri="{BB962C8B-B14F-4D97-AF65-F5344CB8AC3E}">
        <p14:creationId xmlns:p14="http://schemas.microsoft.com/office/powerpoint/2010/main" val="3462393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18</a:t>
            </a:fld>
            <a:endParaRPr lang="en-US"/>
          </a:p>
        </p:txBody>
      </p:sp>
    </p:spTree>
    <p:extLst>
      <p:ext uri="{BB962C8B-B14F-4D97-AF65-F5344CB8AC3E}">
        <p14:creationId xmlns:p14="http://schemas.microsoft.com/office/powerpoint/2010/main" val="639798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19</a:t>
            </a:fld>
            <a:endParaRPr lang="en-US"/>
          </a:p>
        </p:txBody>
      </p:sp>
    </p:spTree>
    <p:extLst>
      <p:ext uri="{BB962C8B-B14F-4D97-AF65-F5344CB8AC3E}">
        <p14:creationId xmlns:p14="http://schemas.microsoft.com/office/powerpoint/2010/main" val="313199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ndParaRPr>
          </a:p>
        </p:txBody>
      </p:sp>
      <p:sp>
        <p:nvSpPr>
          <p:cNvPr id="4" name="Slide Number Placeholder 3"/>
          <p:cNvSpPr>
            <a:spLocks noGrp="1"/>
          </p:cNvSpPr>
          <p:nvPr>
            <p:ph type="sldNum" sz="quarter" idx="10"/>
          </p:nvPr>
        </p:nvSpPr>
        <p:spPr/>
        <p:txBody>
          <a:bodyPr/>
          <a:lstStyle/>
          <a:p>
            <a:fld id="{D529B547-C221-46BA-AC77-7E68F1E68A1A}" type="slidenum">
              <a:rPr lang="en-US"/>
              <a:t>2</a:t>
            </a:fld>
            <a:endParaRPr lang="en-US"/>
          </a:p>
        </p:txBody>
      </p:sp>
    </p:spTree>
    <p:extLst>
      <p:ext uri="{BB962C8B-B14F-4D97-AF65-F5344CB8AC3E}">
        <p14:creationId xmlns:p14="http://schemas.microsoft.com/office/powerpoint/2010/main" val="2327675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20</a:t>
            </a:fld>
            <a:endParaRPr lang="en-US"/>
          </a:p>
        </p:txBody>
      </p:sp>
    </p:spTree>
    <p:extLst>
      <p:ext uri="{BB962C8B-B14F-4D97-AF65-F5344CB8AC3E}">
        <p14:creationId xmlns:p14="http://schemas.microsoft.com/office/powerpoint/2010/main" val="2552244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21</a:t>
            </a:fld>
            <a:endParaRPr lang="en-US"/>
          </a:p>
        </p:txBody>
      </p:sp>
    </p:spTree>
    <p:extLst>
      <p:ext uri="{BB962C8B-B14F-4D97-AF65-F5344CB8AC3E}">
        <p14:creationId xmlns:p14="http://schemas.microsoft.com/office/powerpoint/2010/main" val="3796995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22</a:t>
            </a:fld>
            <a:endParaRPr lang="en-US"/>
          </a:p>
        </p:txBody>
      </p:sp>
    </p:spTree>
    <p:extLst>
      <p:ext uri="{BB962C8B-B14F-4D97-AF65-F5344CB8AC3E}">
        <p14:creationId xmlns:p14="http://schemas.microsoft.com/office/powerpoint/2010/main" val="413308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23</a:t>
            </a:fld>
            <a:endParaRPr lang="en-US"/>
          </a:p>
        </p:txBody>
      </p:sp>
    </p:spTree>
    <p:extLst>
      <p:ext uri="{BB962C8B-B14F-4D97-AF65-F5344CB8AC3E}">
        <p14:creationId xmlns:p14="http://schemas.microsoft.com/office/powerpoint/2010/main" val="866790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24</a:t>
            </a:fld>
            <a:endParaRPr lang="en-US"/>
          </a:p>
        </p:txBody>
      </p:sp>
    </p:spTree>
    <p:extLst>
      <p:ext uri="{BB962C8B-B14F-4D97-AF65-F5344CB8AC3E}">
        <p14:creationId xmlns:p14="http://schemas.microsoft.com/office/powerpoint/2010/main" val="2593963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25</a:t>
            </a:fld>
            <a:endParaRPr lang="en-US"/>
          </a:p>
        </p:txBody>
      </p:sp>
    </p:spTree>
    <p:extLst>
      <p:ext uri="{BB962C8B-B14F-4D97-AF65-F5344CB8AC3E}">
        <p14:creationId xmlns:p14="http://schemas.microsoft.com/office/powerpoint/2010/main" val="656267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26</a:t>
            </a:fld>
            <a:endParaRPr lang="en-US"/>
          </a:p>
        </p:txBody>
      </p:sp>
    </p:spTree>
    <p:extLst>
      <p:ext uri="{BB962C8B-B14F-4D97-AF65-F5344CB8AC3E}">
        <p14:creationId xmlns:p14="http://schemas.microsoft.com/office/powerpoint/2010/main" val="2889651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27</a:t>
            </a:fld>
            <a:endParaRPr lang="en-US"/>
          </a:p>
        </p:txBody>
      </p:sp>
    </p:spTree>
    <p:extLst>
      <p:ext uri="{BB962C8B-B14F-4D97-AF65-F5344CB8AC3E}">
        <p14:creationId xmlns:p14="http://schemas.microsoft.com/office/powerpoint/2010/main" val="2900767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 this for emergency </a:t>
            </a:r>
            <a:r>
              <a:rPr lang="en-US" err="1"/>
              <a:t>cases?NO</a:t>
            </a:r>
            <a:r>
              <a:rPr lang="en-US"/>
              <a:t>! </a:t>
            </a:r>
          </a:p>
          <a:p>
            <a:endParaRPr lang="en-US">
              <a:latin typeface="Calibri"/>
            </a:endParaRPr>
          </a:p>
          <a:p>
            <a:r>
              <a:rPr lang="en-US">
                <a:latin typeface="Calibri"/>
              </a:rPr>
              <a:t>Your e-mail. </a:t>
            </a:r>
          </a:p>
          <a:p>
            <a:endParaRPr lang="en-US">
              <a:latin typeface="Calibri"/>
            </a:endParaRPr>
          </a:p>
        </p:txBody>
      </p:sp>
      <p:sp>
        <p:nvSpPr>
          <p:cNvPr id="4" name="Slide Number Placeholder 3"/>
          <p:cNvSpPr>
            <a:spLocks noGrp="1"/>
          </p:cNvSpPr>
          <p:nvPr>
            <p:ph type="sldNum" sz="quarter" idx="10"/>
          </p:nvPr>
        </p:nvSpPr>
        <p:spPr/>
        <p:txBody>
          <a:bodyPr/>
          <a:lstStyle/>
          <a:p>
            <a:fld id="{D529B547-C221-46BA-AC77-7E68F1E68A1A}" type="slidenum">
              <a:rPr lang="en-US"/>
              <a:t>28</a:t>
            </a:fld>
            <a:endParaRPr lang="en-US"/>
          </a:p>
        </p:txBody>
      </p:sp>
    </p:spTree>
    <p:extLst>
      <p:ext uri="{BB962C8B-B14F-4D97-AF65-F5344CB8AC3E}">
        <p14:creationId xmlns:p14="http://schemas.microsoft.com/office/powerpoint/2010/main" val="3817119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29</a:t>
            </a:fld>
            <a:endParaRPr lang="en-US"/>
          </a:p>
        </p:txBody>
      </p:sp>
    </p:spTree>
    <p:extLst>
      <p:ext uri="{BB962C8B-B14F-4D97-AF65-F5344CB8AC3E}">
        <p14:creationId xmlns:p14="http://schemas.microsoft.com/office/powerpoint/2010/main" val="78432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3</a:t>
            </a:fld>
            <a:endParaRPr lang="en-US"/>
          </a:p>
        </p:txBody>
      </p:sp>
    </p:spTree>
    <p:extLst>
      <p:ext uri="{BB962C8B-B14F-4D97-AF65-F5344CB8AC3E}">
        <p14:creationId xmlns:p14="http://schemas.microsoft.com/office/powerpoint/2010/main" val="1336792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What are the three most important points you learned today? </a:t>
            </a:r>
          </a:p>
          <a:p>
            <a:pPr marL="171450" indent="-171450">
              <a:buFont typeface="Arial" panose="020B0604020202020204" pitchFamily="34" charset="0"/>
              <a:buChar char="•"/>
            </a:pPr>
            <a:r>
              <a:rPr lang="en-US"/>
              <a:t>What important questions remain unanswered for you? </a:t>
            </a:r>
          </a:p>
          <a:p>
            <a:pPr marL="171450" indent="-171450">
              <a:buFont typeface="Arial" panose="020B0604020202020204" pitchFamily="34" charset="0"/>
              <a:buChar char="•"/>
            </a:pPr>
            <a:r>
              <a:rPr lang="en-US"/>
              <a:t>What did you learn specifically from what someone else said that you would not have thought of on your own?</a:t>
            </a:r>
          </a:p>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30</a:t>
            </a:fld>
            <a:endParaRPr lang="en-US"/>
          </a:p>
        </p:txBody>
      </p:sp>
    </p:spTree>
    <p:extLst>
      <p:ext uri="{BB962C8B-B14F-4D97-AF65-F5344CB8AC3E}">
        <p14:creationId xmlns:p14="http://schemas.microsoft.com/office/powerpoint/2010/main" val="168561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4</a:t>
            </a:fld>
            <a:endParaRPr lang="en-US"/>
          </a:p>
        </p:txBody>
      </p:sp>
    </p:spTree>
    <p:extLst>
      <p:ext uri="{BB962C8B-B14F-4D97-AF65-F5344CB8AC3E}">
        <p14:creationId xmlns:p14="http://schemas.microsoft.com/office/powerpoint/2010/main" val="62637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5</a:t>
            </a:fld>
            <a:endParaRPr lang="en-US"/>
          </a:p>
        </p:txBody>
      </p:sp>
    </p:spTree>
    <p:extLst>
      <p:ext uri="{BB962C8B-B14F-4D97-AF65-F5344CB8AC3E}">
        <p14:creationId xmlns:p14="http://schemas.microsoft.com/office/powerpoint/2010/main" val="117991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6</a:t>
            </a:fld>
            <a:endParaRPr lang="en-US"/>
          </a:p>
        </p:txBody>
      </p:sp>
    </p:spTree>
    <p:extLst>
      <p:ext uri="{BB962C8B-B14F-4D97-AF65-F5344CB8AC3E}">
        <p14:creationId xmlns:p14="http://schemas.microsoft.com/office/powerpoint/2010/main" val="812645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7</a:t>
            </a:fld>
            <a:endParaRPr lang="en-US"/>
          </a:p>
        </p:txBody>
      </p:sp>
    </p:spTree>
    <p:extLst>
      <p:ext uri="{BB962C8B-B14F-4D97-AF65-F5344CB8AC3E}">
        <p14:creationId xmlns:p14="http://schemas.microsoft.com/office/powerpoint/2010/main" val="374082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8</a:t>
            </a:fld>
            <a:endParaRPr lang="en-US"/>
          </a:p>
        </p:txBody>
      </p:sp>
    </p:spTree>
    <p:extLst>
      <p:ext uri="{BB962C8B-B14F-4D97-AF65-F5344CB8AC3E}">
        <p14:creationId xmlns:p14="http://schemas.microsoft.com/office/powerpoint/2010/main" val="702074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B547-C221-46BA-AC77-7E68F1E68A1A}" type="slidenum">
              <a:rPr lang="en-US"/>
              <a:t>9</a:t>
            </a:fld>
            <a:endParaRPr lang="en-US"/>
          </a:p>
        </p:txBody>
      </p:sp>
    </p:spTree>
    <p:extLst>
      <p:ext uri="{BB962C8B-B14F-4D97-AF65-F5344CB8AC3E}">
        <p14:creationId xmlns:p14="http://schemas.microsoft.com/office/powerpoint/2010/main" val="427686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dirty="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60528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dirty="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67446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78E61D-D431-422C-9764-11DAFE33AB63}" type="datetimeFigureOut">
              <a:rPr lang="en-US" dirty="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val="214137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dirty="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09448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9435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dirty="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3712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dirty="0"/>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05611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21026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dirty="0"/>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16529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1983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17078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dirty="0"/>
              <a:t>6/26/2017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112114572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3024" y="253548"/>
            <a:ext cx="5851795" cy="6102802"/>
          </a:xfrm>
          <a:prstGeom prst="rect">
            <a:avLst/>
          </a:prstGeom>
          <a:solidFill>
            <a:schemeClr val="tx1"/>
          </a:solidFill>
          <a:ln w="6350" cap="flat" cmpd="sng" algn="ctr">
            <a:noFill/>
            <a:prstDash val="solid"/>
          </a:ln>
          <a:effectLst>
            <a:outerShdw blurRad="50800" algn="ctr" rotWithShape="0">
              <a:prstClr val="black">
                <a:alpha val="66000"/>
              </a:prstClr>
            </a:outerShdw>
            <a:softEdge rad="0"/>
          </a:effectLst>
        </p:spPr>
      </p:sp>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2848" y="420017"/>
            <a:ext cx="5532146" cy="5769864"/>
          </a:xfrm>
          <a:prstGeom prst="rect">
            <a:avLst/>
          </a:prstGeom>
          <a:noFill/>
          <a:ln w="6350" cap="sq" cmpd="sng" algn="ctr">
            <a:solidFill>
              <a:schemeClr val="tx1">
                <a:lumMod val="75000"/>
                <a:lumOff val="25000"/>
              </a:schemeClr>
            </a:solidFill>
            <a:prstDash val="solid"/>
            <a:miter lim="800000"/>
          </a:ln>
          <a:effectLst/>
        </p:spPr>
      </p:sp>
      <p:pic>
        <p:nvPicPr>
          <p:cNvPr id="8" name="Picture 8" descr="Unknown.jpeg"/>
          <p:cNvPicPr>
            <a:picLocks noChangeAspect="1"/>
          </p:cNvPicPr>
          <p:nvPr/>
        </p:nvPicPr>
        <p:blipFill rotWithShape="1">
          <a:blip r:embed="rId3"/>
          <a:srcRect l="21833" r="24644" b="-1"/>
          <a:stretch/>
        </p:blipFill>
        <p:spPr>
          <a:xfrm>
            <a:off x="725707" y="740057"/>
            <a:ext cx="4886429" cy="5129784"/>
          </a:xfrm>
          <a:prstGeom prst="rect">
            <a:avLst/>
          </a:prstGeom>
        </p:spPr>
      </p:pic>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434" y="253548"/>
            <a:ext cx="5608934" cy="6102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42434" y="420017"/>
            <a:ext cx="5589521" cy="5768975"/>
          </a:xfrm>
          <a:prstGeom prst="rect">
            <a:avLst/>
          </a:prstGeom>
          <a:solidFill>
            <a:schemeClr val="tx1"/>
          </a:solid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90000"/>
              </a:lnSpc>
              <a:spcBef>
                <a:spcPct val="0"/>
              </a:spcBef>
            </a:pPr>
            <a:r>
              <a:rPr lang="en-US" sz="5400">
                <a:solidFill>
                  <a:srgbClr val="FFFFFF"/>
                </a:solidFill>
                <a:latin typeface="times new roman"/>
                <a:ea typeface="+mj-ea"/>
                <a:cs typeface="times new roman"/>
              </a:rPr>
              <a:t>Around the World       –</a:t>
            </a:r>
            <a:r>
              <a:rPr lang="en-US" sz="5400">
                <a:latin typeface="times new roman"/>
                <a:ea typeface="+mj-ea"/>
                <a:cs typeface="times new roman"/>
              </a:rPr>
              <a:t> </a:t>
            </a:r>
            <a:r>
              <a:rPr lang="en-US" sz="5400">
                <a:solidFill>
                  <a:srgbClr val="7030A0"/>
                </a:solidFill>
                <a:latin typeface="times new roman"/>
                <a:ea typeface="+mj-ea"/>
                <a:cs typeface="times new roman"/>
              </a:rPr>
              <a:t>Diversity</a:t>
            </a:r>
            <a:r>
              <a:rPr lang="en-US" sz="5400">
                <a:latin typeface="times new roman"/>
                <a:ea typeface="+mj-ea"/>
                <a:cs typeface="times new roman"/>
              </a:rPr>
              <a:t> </a:t>
            </a:r>
          </a:p>
        </p:txBody>
      </p:sp>
    </p:spTree>
    <p:extLst>
      <p:ext uri="{BB962C8B-B14F-4D97-AF65-F5344CB8AC3E}">
        <p14:creationId xmlns:p14="http://schemas.microsoft.com/office/powerpoint/2010/main" val="4144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a:solidFill>
                  <a:srgbClr val="7030A0"/>
                </a:solidFill>
                <a:latin typeface="Times New Roman"/>
                <a:cs typeface="Times New Roman"/>
              </a:rPr>
              <a:t>Terminology </a:t>
            </a:r>
            <a:endParaRPr lang="en-US" sz="4800">
              <a:solidFill>
                <a:srgbClr val="000000"/>
              </a:solidFill>
              <a:latin typeface="Times New Roman"/>
              <a:cs typeface="Times New Roman"/>
            </a:endParaRPr>
          </a:p>
        </p:txBody>
      </p:sp>
      <p:sp>
        <p:nvSpPr>
          <p:cNvPr id="3" name="Content Placeholder 2"/>
          <p:cNvSpPr>
            <a:spLocks noGrp="1"/>
          </p:cNvSpPr>
          <p:nvPr>
            <p:ph idx="1"/>
          </p:nvPr>
        </p:nvSpPr>
        <p:spPr>
          <a:xfrm>
            <a:off x="762000" y="1809750"/>
            <a:ext cx="10515600" cy="4351338"/>
          </a:xfrm>
        </p:spPr>
        <p:txBody>
          <a:bodyPr vert="horz" lIns="91440" tIns="45720" rIns="91440" bIns="45720" rtlCol="0" anchor="t">
            <a:noAutofit/>
          </a:bodyPr>
          <a:lstStyle/>
          <a:p>
            <a:r>
              <a:rPr lang="en-US" b="1">
                <a:latin typeface="Times New Roman"/>
                <a:cs typeface="Times New Roman"/>
              </a:rPr>
              <a:t>PRIVILEGE: </a:t>
            </a:r>
            <a:r>
              <a:rPr lang="en-US">
                <a:latin typeface="Times New Roman"/>
                <a:cs typeface="Times New Roman"/>
              </a:rPr>
              <a:t>Privilege operates on personal, interpersonal, cultural, and institutional levels and gives advantages, favors, and benefits to members of dominant groups at the expense of members of target groups. </a:t>
            </a:r>
            <a:endParaRPr lang="en-US" sz="2200">
              <a:latin typeface="Times New Roman"/>
              <a:cs typeface="Times New Roman"/>
            </a:endParaRPr>
          </a:p>
        </p:txBody>
      </p:sp>
    </p:spTree>
    <p:extLst>
      <p:ext uri="{BB962C8B-B14F-4D97-AF65-F5344CB8AC3E}">
        <p14:creationId xmlns:p14="http://schemas.microsoft.com/office/powerpoint/2010/main" val="363542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a:solidFill>
                  <a:srgbClr val="7030A0"/>
                </a:solidFill>
                <a:latin typeface="Times New Roman"/>
                <a:cs typeface="Times New Roman"/>
              </a:rPr>
              <a:t>Terminology </a:t>
            </a:r>
            <a:endParaRPr lang="en-US" sz="4800">
              <a:solidFill>
                <a:srgbClr val="000000"/>
              </a:solidFill>
              <a:latin typeface="Times New Roman"/>
              <a:cs typeface="Times New Roman"/>
            </a:endParaRPr>
          </a:p>
        </p:txBody>
      </p:sp>
      <p:sp>
        <p:nvSpPr>
          <p:cNvPr id="3" name="Content Placeholder 2"/>
          <p:cNvSpPr>
            <a:spLocks noGrp="1"/>
          </p:cNvSpPr>
          <p:nvPr>
            <p:ph idx="1"/>
          </p:nvPr>
        </p:nvSpPr>
        <p:spPr>
          <a:xfrm>
            <a:off x="800100" y="1400175"/>
            <a:ext cx="10515600" cy="4351338"/>
          </a:xfrm>
        </p:spPr>
        <p:txBody>
          <a:bodyPr vert="horz" lIns="91440" tIns="45720" rIns="91440" bIns="45720" rtlCol="0" anchor="t">
            <a:noAutofit/>
          </a:bodyPr>
          <a:lstStyle/>
          <a:p>
            <a:r>
              <a:rPr lang="en-US" sz="2400" b="1">
                <a:latin typeface="Times New Roman"/>
                <a:cs typeface="Times New Roman"/>
              </a:rPr>
              <a:t>OPPRESSION: </a:t>
            </a:r>
            <a:r>
              <a:rPr lang="en-US" sz="2400">
                <a:latin typeface="Times New Roman"/>
                <a:cs typeface="Times New Roman"/>
              </a:rPr>
              <a:t>The combination of prejudice and institutional power which creates a system that discriminates against some groups (often called “target groups”) and benefits other groups (often called “dominant groups”). </a:t>
            </a:r>
          </a:p>
          <a:p>
            <a:endParaRPr lang="en-US" sz="2400">
              <a:latin typeface="Times New Roman"/>
              <a:cs typeface="Times New Roman"/>
            </a:endParaRPr>
          </a:p>
          <a:p>
            <a:r>
              <a:rPr lang="en-US" sz="2400">
                <a:latin typeface="Times New Roman"/>
                <a:cs typeface="Times New Roman"/>
              </a:rPr>
              <a:t>These systems enable dominant groups to exert control over target groups by limiting their rights, freedom, and access to basic resources such as health care, education, employment, and housing. </a:t>
            </a:r>
          </a:p>
          <a:p>
            <a:endParaRPr lang="en-US" sz="2200">
              <a:latin typeface="Times New Roman"/>
              <a:cs typeface="Times New Roman"/>
            </a:endParaRPr>
          </a:p>
        </p:txBody>
      </p:sp>
    </p:spTree>
    <p:extLst>
      <p:ext uri="{BB962C8B-B14F-4D97-AF65-F5344CB8AC3E}">
        <p14:creationId xmlns:p14="http://schemas.microsoft.com/office/powerpoint/2010/main" val="2152025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ctr"/>
            <a:r>
              <a:rPr lang="en-US" sz="4800">
                <a:solidFill>
                  <a:srgbClr val="7030A0"/>
                </a:solidFill>
                <a:latin typeface="Times New Roman"/>
                <a:cs typeface="Times New Roman"/>
              </a:rPr>
              <a:t>Terminology </a:t>
            </a:r>
            <a:endParaRPr lang="en-US" sz="4800">
              <a:solidFill>
                <a:srgbClr val="000000"/>
              </a:solidFill>
              <a:latin typeface="Times New Roman"/>
              <a:cs typeface="Times New Roman"/>
            </a:endParaRPr>
          </a:p>
        </p:txBody>
      </p:sp>
      <p:sp>
        <p:nvSpPr>
          <p:cNvPr id="3" name="Content Placeholder 2"/>
          <p:cNvSpPr>
            <a:spLocks noGrp="1"/>
          </p:cNvSpPr>
          <p:nvPr>
            <p:ph idx="1"/>
          </p:nvPr>
        </p:nvSpPr>
        <p:spPr>
          <a:xfrm>
            <a:off x="495300" y="1708569"/>
            <a:ext cx="4716653" cy="4710395"/>
          </a:xfrm>
        </p:spPr>
        <p:txBody>
          <a:bodyPr vert="horz" lIns="91440" tIns="45720" rIns="91440" bIns="45720" rtlCol="0" anchor="t">
            <a:noAutofit/>
          </a:bodyPr>
          <a:lstStyle/>
          <a:p>
            <a:r>
              <a:rPr lang="en-US" sz="2400" b="1">
                <a:solidFill>
                  <a:srgbClr val="333333"/>
                </a:solidFill>
                <a:latin typeface="Georgia"/>
                <a:cs typeface="Times New Roman"/>
              </a:rPr>
              <a:t>Equity</a:t>
            </a:r>
            <a:r>
              <a:rPr lang="en-US" sz="2400">
                <a:solidFill>
                  <a:srgbClr val="333333"/>
                </a:solidFill>
                <a:latin typeface="Georgia"/>
                <a:cs typeface="Times New Roman"/>
              </a:rPr>
              <a:t>, as we have seen, involves trying to understand and give people </a:t>
            </a:r>
            <a:r>
              <a:rPr lang="en-US" sz="2400" i="1">
                <a:solidFill>
                  <a:srgbClr val="333333"/>
                </a:solidFill>
                <a:latin typeface="Georgia"/>
                <a:cs typeface="Times New Roman"/>
              </a:rPr>
              <a:t>what they need</a:t>
            </a:r>
            <a:r>
              <a:rPr lang="en-US" sz="2400">
                <a:solidFill>
                  <a:srgbClr val="333333"/>
                </a:solidFill>
                <a:latin typeface="Georgia"/>
                <a:cs typeface="Times New Roman"/>
              </a:rPr>
              <a:t> to enjoy full, healthy lives.  </a:t>
            </a:r>
            <a:r>
              <a:rPr lang="en-US" sz="2400" b="1">
                <a:solidFill>
                  <a:srgbClr val="333333"/>
                </a:solidFill>
                <a:latin typeface="Georgia"/>
                <a:cs typeface="Times New Roman"/>
              </a:rPr>
              <a:t>Equality</a:t>
            </a:r>
            <a:r>
              <a:rPr lang="en-US" sz="2400">
                <a:solidFill>
                  <a:srgbClr val="333333"/>
                </a:solidFill>
                <a:latin typeface="Georgia"/>
                <a:cs typeface="Times New Roman"/>
              </a:rPr>
              <a:t>, in contrast, aims to ensure that everyone gets the same things in order to enjoy full, healthy lives. Like equity, </a:t>
            </a:r>
            <a:r>
              <a:rPr lang="en-US" sz="2400" b="1">
                <a:solidFill>
                  <a:srgbClr val="333333"/>
                </a:solidFill>
                <a:latin typeface="Georgia"/>
                <a:cs typeface="Times New Roman"/>
              </a:rPr>
              <a:t>equality </a:t>
            </a:r>
            <a:r>
              <a:rPr lang="en-US" sz="2400">
                <a:solidFill>
                  <a:srgbClr val="333333"/>
                </a:solidFill>
                <a:latin typeface="Georgia"/>
                <a:cs typeface="Times New Roman"/>
              </a:rPr>
              <a:t>aims to promote fairness and justice, but it can only work if everyone starts from the same place and needs </a:t>
            </a:r>
            <a:r>
              <a:rPr lang="en-US" sz="2400" i="1">
                <a:solidFill>
                  <a:srgbClr val="333333"/>
                </a:solidFill>
                <a:latin typeface="Georgia"/>
                <a:cs typeface="Times New Roman"/>
              </a:rPr>
              <a:t>the same things</a:t>
            </a:r>
            <a:r>
              <a:rPr lang="en-US" sz="2400">
                <a:solidFill>
                  <a:srgbClr val="333333"/>
                </a:solidFill>
                <a:latin typeface="Georgia"/>
                <a:cs typeface="Times New Roman"/>
              </a:rPr>
              <a:t>.</a:t>
            </a:r>
          </a:p>
        </p:txBody>
      </p:sp>
      <p:pic>
        <p:nvPicPr>
          <p:cNvPr id="4" name="Picture 4" descr="equity-300x225.jpg"/>
          <p:cNvPicPr>
            <a:picLocks noChangeAspect="1"/>
          </p:cNvPicPr>
          <p:nvPr/>
        </p:nvPicPr>
        <p:blipFill>
          <a:blip r:embed="rId3"/>
          <a:stretch>
            <a:fillRect/>
          </a:stretch>
        </p:blipFill>
        <p:spPr>
          <a:xfrm>
            <a:off x="6305550" y="2038350"/>
            <a:ext cx="4771875" cy="3576251"/>
          </a:xfrm>
          <a:prstGeom prst="rect">
            <a:avLst/>
          </a:prstGeom>
        </p:spPr>
      </p:pic>
    </p:spTree>
    <p:extLst>
      <p:ext uri="{BB962C8B-B14F-4D97-AF65-F5344CB8AC3E}">
        <p14:creationId xmlns:p14="http://schemas.microsoft.com/office/powerpoint/2010/main" val="501608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s.jpeg"/>
          <p:cNvPicPr>
            <a:picLocks noChangeAspect="1"/>
          </p:cNvPicPr>
          <p:nvPr/>
        </p:nvPicPr>
        <p:blipFill rotWithShape="1">
          <a:blip r:embed="rId3"/>
          <a:srcRect l="6295" r="6210"/>
          <a:stretch/>
        </p:blipFill>
        <p:spPr>
          <a:xfrm>
            <a:off x="7556408" y="10"/>
            <a:ext cx="4635591" cy="6857990"/>
          </a:xfrm>
          <a:prstGeom prst="rect">
            <a:avLst/>
          </a:prstGeom>
          <a:effectLst/>
        </p:spPr>
      </p:pic>
      <p:sp>
        <p:nvSpPr>
          <p:cNvPr id="2" name="Title 1"/>
          <p:cNvSpPr>
            <a:spLocks noGrp="1"/>
          </p:cNvSpPr>
          <p:nvPr>
            <p:ph type="title"/>
          </p:nvPr>
        </p:nvSpPr>
        <p:spPr>
          <a:xfrm>
            <a:off x="648929" y="629266"/>
            <a:ext cx="6586491" cy="1676603"/>
          </a:xfrm>
        </p:spPr>
        <p:txBody>
          <a:bodyPr>
            <a:normAutofit/>
          </a:bodyPr>
          <a:lstStyle/>
          <a:p>
            <a:pPr algn="ctr"/>
            <a:r>
              <a:rPr lang="en-US" sz="4800">
                <a:solidFill>
                  <a:srgbClr val="7030A0"/>
                </a:solidFill>
                <a:latin typeface="Times New Roman"/>
                <a:cs typeface="Times New Roman"/>
              </a:rPr>
              <a:t>Activity - </a:t>
            </a:r>
            <a:r>
              <a:rPr lang="en-US"/>
              <a:t/>
            </a:r>
            <a:br>
              <a:rPr lang="en-US"/>
            </a:br>
            <a:r>
              <a:rPr lang="en-US" sz="4800">
                <a:solidFill>
                  <a:srgbClr val="7030A0"/>
                </a:solidFill>
                <a:latin typeface="Times New Roman"/>
                <a:cs typeface="Times New Roman"/>
              </a:rPr>
              <a:t>Concentric Circles </a:t>
            </a:r>
          </a:p>
        </p:txBody>
      </p:sp>
      <p:sp>
        <p:nvSpPr>
          <p:cNvPr id="3" name="Content Placeholder 2"/>
          <p:cNvSpPr>
            <a:spLocks noGrp="1"/>
          </p:cNvSpPr>
          <p:nvPr>
            <p:ph idx="1"/>
          </p:nvPr>
        </p:nvSpPr>
        <p:spPr>
          <a:xfrm>
            <a:off x="648930" y="2438400"/>
            <a:ext cx="6586489" cy="3785419"/>
          </a:xfrm>
        </p:spPr>
        <p:txBody>
          <a:bodyPr vert="horz" lIns="91440" tIns="45720" rIns="91440" bIns="45720" rtlCol="0" anchor="t">
            <a:normAutofit lnSpcReduction="10000"/>
          </a:bodyPr>
          <a:lstStyle/>
          <a:p>
            <a:r>
              <a:rPr lang="en-US" sz="2400">
                <a:latin typeface="Times New Roman"/>
                <a:cs typeface="Times New Roman"/>
              </a:rPr>
              <a:t>The Concentric Circles allow participants to explore their feelings and experiences about societal issues and to explore their cultural identity and how it relates to others.</a:t>
            </a:r>
          </a:p>
          <a:p>
            <a:endParaRPr lang="en-US" sz="2400">
              <a:latin typeface="-webkit-standard"/>
            </a:endParaRPr>
          </a:p>
          <a:p>
            <a:r>
              <a:rPr lang="en-US" sz="2400">
                <a:latin typeface="Times New Roman"/>
                <a:cs typeface="Times New Roman"/>
              </a:rPr>
              <a:t>It can be difficult getting to know someone new because we don't always ask the right questions or we take a long time to get to the point. In this activity, we will pose questions to you and your partners that will require you to share information very quickly.</a:t>
            </a:r>
          </a:p>
          <a:p>
            <a:endParaRPr lang="en-US" sz="2400">
              <a:latin typeface="Calibri"/>
            </a:endParaRPr>
          </a:p>
        </p:txBody>
      </p:sp>
    </p:spTree>
    <p:extLst>
      <p:ext uri="{BB962C8B-B14F-4D97-AF65-F5344CB8AC3E}">
        <p14:creationId xmlns:p14="http://schemas.microsoft.com/office/powerpoint/2010/main" val="3908414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65362" cy="6858000"/>
          </a:xfrm>
          <a:prstGeom prst="rect">
            <a:avLst/>
          </a:prstGeom>
          <a:solidFill>
            <a:srgbClr val="A15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14350" y="3581400"/>
            <a:ext cx="5340824" cy="3378200"/>
          </a:xfrm>
        </p:spPr>
        <p:txBody>
          <a:bodyPr vert="horz" lIns="91440" tIns="45720" rIns="91440" bIns="45720" rtlCol="0" anchor="b">
            <a:noAutofit/>
          </a:bodyPr>
          <a:lstStyle/>
          <a:p>
            <a:pPr>
              <a:lnSpc>
                <a:spcPct val="200000"/>
              </a:lnSpc>
            </a:pPr>
            <a:r>
              <a:rPr lang="en-US" sz="3200" kern="1200">
                <a:latin typeface="Times New Roman"/>
                <a:cs typeface="Times New Roman"/>
              </a:rPr>
              <a:t>-What is your full name?</a:t>
            </a:r>
            <a:r>
              <a:rPr lang="en-US" sz="3200" kern="1200">
                <a:latin typeface="-webkit-standard"/>
                <a:cs typeface="Times New Roman"/>
              </a:rPr>
              <a:t/>
            </a:r>
            <a:br>
              <a:rPr lang="en-US" sz="3200" kern="1200">
                <a:latin typeface="-webkit-standard"/>
                <a:cs typeface="Times New Roman"/>
              </a:rPr>
            </a:br>
            <a:r>
              <a:rPr lang="en-US" sz="3200" kern="1200">
                <a:latin typeface="Times New Roman"/>
                <a:cs typeface="Times New Roman"/>
              </a:rPr>
              <a:t>- How did you get that name? </a:t>
            </a:r>
            <a:r>
              <a:rPr lang="en-US" sz="3200" kern="1200">
                <a:latin typeface="-webkit-standard"/>
                <a:cs typeface="Times New Roman"/>
              </a:rPr>
              <a:t/>
            </a:r>
            <a:br>
              <a:rPr lang="en-US" sz="3200" kern="1200">
                <a:latin typeface="-webkit-standard"/>
                <a:cs typeface="Times New Roman"/>
              </a:rPr>
            </a:br>
            <a:r>
              <a:rPr lang="en-US" sz="3200" kern="1200">
                <a:latin typeface="Times New Roman"/>
                <a:cs typeface="Times New Roman"/>
              </a:rPr>
              <a:t>-What does it mean to you? </a:t>
            </a:r>
            <a:r>
              <a:rPr lang="en-US" sz="3200" kern="1200">
                <a:latin typeface="-webkit-standard"/>
                <a:cs typeface="Times New Roman"/>
              </a:rPr>
              <a:t> </a:t>
            </a:r>
            <a:r>
              <a:rPr lang="en-US" sz="6000" kern="1200">
                <a:latin typeface="-webkit-standard"/>
                <a:cs typeface="Times New Roman"/>
              </a:rPr>
              <a:t/>
            </a:r>
            <a:br>
              <a:rPr lang="en-US" sz="6000" kern="1200">
                <a:latin typeface="-webkit-standard"/>
                <a:cs typeface="Times New Roman"/>
              </a:rPr>
            </a:br>
            <a:r>
              <a:rPr lang="en-US" sz="5400" kern="1200">
                <a:latin typeface="Arial"/>
                <a:cs typeface="Arial"/>
              </a:rPr>
              <a:t/>
            </a:r>
            <a:br>
              <a:rPr lang="en-US" sz="5400" kern="1200">
                <a:latin typeface="Arial"/>
                <a:cs typeface="Arial"/>
              </a:rPr>
            </a:br>
            <a:endParaRPr lang="en-US" sz="5400" kern="1200">
              <a:latin typeface="Arial"/>
              <a:cs typeface="Arial"/>
            </a:endParaRPr>
          </a:p>
        </p:txBody>
      </p:sp>
    </p:spTree>
    <p:extLst>
      <p:ext uri="{BB962C8B-B14F-4D97-AF65-F5344CB8AC3E}">
        <p14:creationId xmlns:p14="http://schemas.microsoft.com/office/powerpoint/2010/main" val="89065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65362" cy="6858000"/>
          </a:xfrm>
          <a:prstGeom prst="rect">
            <a:avLst/>
          </a:prstGeom>
          <a:solidFill>
            <a:srgbClr val="A15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4133850"/>
            <a:ext cx="5340824" cy="3378200"/>
          </a:xfrm>
        </p:spPr>
        <p:txBody>
          <a:bodyPr vert="horz" lIns="91440" tIns="45720" rIns="91440" bIns="45720" rtlCol="0" anchor="b">
            <a:noAutofit/>
          </a:bodyPr>
          <a:lstStyle/>
          <a:p>
            <a:pPr>
              <a:lnSpc>
                <a:spcPct val="150000"/>
              </a:lnSpc>
            </a:pPr>
            <a:r>
              <a:rPr lang="en-US" sz="3200" kern="1200">
                <a:latin typeface="Times New Roman"/>
                <a:cs typeface="Times New Roman"/>
              </a:rPr>
              <a:t>- What is your race and/or ethnicity? </a:t>
            </a:r>
            <a:r>
              <a:rPr lang="en-US" sz="3200" kern="1200">
                <a:latin typeface="-webkit-standard"/>
                <a:cs typeface="Times New Roman"/>
              </a:rPr>
              <a:t/>
            </a:r>
            <a:br>
              <a:rPr lang="en-US" sz="3200" kern="1200">
                <a:latin typeface="-webkit-standard"/>
                <a:cs typeface="Times New Roman"/>
              </a:rPr>
            </a:br>
            <a:r>
              <a:rPr lang="en-US" sz="3200" kern="1200">
                <a:solidFill>
                  <a:srgbClr val="000000"/>
                </a:solidFill>
                <a:latin typeface="Times New Roman"/>
                <a:cs typeface="Times New Roman"/>
              </a:rPr>
              <a:t>- </a:t>
            </a:r>
            <a:r>
              <a:rPr lang="en-US" sz="3200" kern="1200">
                <a:latin typeface="Times New Roman"/>
                <a:cs typeface="Times New Roman"/>
              </a:rPr>
              <a:t>What does it mean for you to be that race/ethnicity? </a:t>
            </a:r>
            <a:r>
              <a:rPr lang="en-US" sz="3200" kern="1200">
                <a:latin typeface="-webkit-standard"/>
                <a:cs typeface="Times New Roman"/>
              </a:rPr>
              <a:t> </a:t>
            </a:r>
            <a:r>
              <a:rPr lang="en-US" sz="6000" kern="1200">
                <a:latin typeface="-webkit-standard"/>
                <a:cs typeface="Times New Roman"/>
              </a:rPr>
              <a:t/>
            </a:r>
            <a:br>
              <a:rPr lang="en-US" sz="6000" kern="1200">
                <a:latin typeface="-webkit-standard"/>
                <a:cs typeface="Times New Roman"/>
              </a:rPr>
            </a:br>
            <a:r>
              <a:rPr lang="en-US" sz="5400" kern="1200">
                <a:latin typeface="Arial"/>
                <a:cs typeface="Arial"/>
              </a:rPr>
              <a:t/>
            </a:r>
            <a:br>
              <a:rPr lang="en-US" sz="5400" kern="1200">
                <a:latin typeface="Arial"/>
                <a:cs typeface="Arial"/>
              </a:rPr>
            </a:br>
            <a:r>
              <a:rPr lang="en-US" sz="6000" kern="1200">
                <a:latin typeface="Arial"/>
                <a:cs typeface="Arial"/>
              </a:rPr>
              <a:t> </a:t>
            </a:r>
            <a:r>
              <a:rPr lang="en-US" sz="5400" kern="1200">
                <a:latin typeface="Arial"/>
                <a:cs typeface="Arial"/>
              </a:rPr>
              <a:t/>
            </a:r>
            <a:br>
              <a:rPr lang="en-US" sz="5400" kern="1200">
                <a:latin typeface="Arial"/>
                <a:cs typeface="Arial"/>
              </a:rPr>
            </a:br>
            <a:endParaRPr lang="en-US" sz="5400" kern="1200">
              <a:latin typeface="Arial"/>
              <a:cs typeface="Arial"/>
            </a:endParaRPr>
          </a:p>
        </p:txBody>
      </p:sp>
    </p:spTree>
    <p:extLst>
      <p:ext uri="{BB962C8B-B14F-4D97-AF65-F5344CB8AC3E}">
        <p14:creationId xmlns:p14="http://schemas.microsoft.com/office/powerpoint/2010/main" val="326867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5" name="Picture 5" descr="images-1.jpeg"/>
          <p:cNvPicPr>
            <a:picLocks noChangeAspect="1"/>
          </p:cNvPicPr>
          <p:nvPr/>
        </p:nvPicPr>
        <p:blipFill rotWithShape="1">
          <a:blip r:embed="rId3"/>
          <a:srcRect t="15039" b="9777"/>
          <a:stretch/>
        </p:blipFill>
        <p:spPr>
          <a:xfrm>
            <a:off x="20" y="1"/>
            <a:ext cx="12191979" cy="4239482"/>
          </a:xfrm>
          <a:prstGeom prst="rect">
            <a:avLst/>
          </a:prstGeom>
        </p:spPr>
      </p:pic>
      <p:sp>
        <p:nvSpPr>
          <p:cNvPr id="4" name="Title 3"/>
          <p:cNvSpPr>
            <a:spLocks noGrp="1"/>
          </p:cNvSpPr>
          <p:nvPr>
            <p:ph type="title"/>
          </p:nvPr>
        </p:nvSpPr>
        <p:spPr>
          <a:xfrm>
            <a:off x="650449" y="4559523"/>
            <a:ext cx="10901471" cy="1236440"/>
          </a:xfrm>
          <a:noFill/>
        </p:spPr>
        <p:txBody>
          <a:bodyPr vert="horz" lIns="91440" tIns="45720" rIns="91440" bIns="45720" rtlCol="0" anchor="b">
            <a:normAutofit/>
          </a:bodyPr>
          <a:lstStyle/>
          <a:p>
            <a:pPr algn="ctr"/>
            <a:r>
              <a:rPr lang="en-US" sz="6000"/>
              <a:t>Listen for more questions. </a:t>
            </a:r>
          </a:p>
        </p:txBody>
      </p:sp>
    </p:spTree>
    <p:extLst>
      <p:ext uri="{BB962C8B-B14F-4D97-AF65-F5344CB8AC3E}">
        <p14:creationId xmlns:p14="http://schemas.microsoft.com/office/powerpoint/2010/main" val="281723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lumMod val="95000"/>
              <a:lumOff val="5000"/>
            </a:schemeClr>
          </a:solidFill>
          <a:effectLst/>
        </p:spPr>
      </p:sp>
      <p:pic>
        <p:nvPicPr>
          <p:cNvPr id="3" name="Picture 3" descr="File:&lt;strong&gt;Inclusive&lt;/strong&gt; Scouting Network logo.png - Wikimedia Commons"/>
          <p:cNvPicPr>
            <a:picLocks noChangeAspect="1"/>
          </p:cNvPicPr>
          <p:nvPr/>
        </p:nvPicPr>
        <p:blipFill rotWithShape="1">
          <a:blip r:embed="rId3"/>
          <a:srcRect t="8467" b="9566"/>
          <a:stretch/>
        </p:blipFill>
        <p:spPr>
          <a:xfrm>
            <a:off x="0" y="519763"/>
            <a:ext cx="12191980" cy="4571990"/>
          </a:xfrm>
          <a:prstGeom prst="rect">
            <a:avLst/>
          </a:prstGeom>
        </p:spPr>
      </p:pic>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3136" y="5091762"/>
            <a:ext cx="7834193" cy="1264588"/>
          </a:xfrm>
        </p:spPr>
        <p:txBody>
          <a:bodyPr vert="horz" lIns="91440" tIns="45720" rIns="91440" bIns="45720" rtlCol="0" anchor="ctr">
            <a:normAutofit/>
          </a:bodyPr>
          <a:lstStyle/>
          <a:p>
            <a:pPr algn="r"/>
            <a:r>
              <a:rPr lang="en-US" sz="6000">
                <a:solidFill>
                  <a:srgbClr val="FFFFFF"/>
                </a:solidFill>
                <a:latin typeface="Times New Roman"/>
                <a:cs typeface="Times New Roman"/>
              </a:rPr>
              <a:t>Debrief </a:t>
            </a:r>
            <a:r>
              <a:rPr lang="en-US" sz="6000">
                <a:latin typeface="Times New Roman"/>
                <a:cs typeface="Times New Roman"/>
              </a:rPr>
              <a:t> </a:t>
            </a:r>
          </a:p>
        </p:txBody>
      </p:sp>
    </p:spTree>
    <p:extLst>
      <p:ext uri="{BB962C8B-B14F-4D97-AF65-F5344CB8AC3E}">
        <p14:creationId xmlns:p14="http://schemas.microsoft.com/office/powerpoint/2010/main" val="149608933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8" name="Picture 8" descr="Unknown.png"/>
          <p:cNvPicPr>
            <a:picLocks noChangeAspect="1"/>
          </p:cNvPicPr>
          <p:nvPr/>
        </p:nvPicPr>
        <p:blipFill rotWithShape="1">
          <a:blip r:embed="rId3"/>
          <a:srcRect t="3856"/>
          <a:stretch/>
        </p:blipFill>
        <p:spPr>
          <a:xfrm>
            <a:off x="20" y="10"/>
            <a:ext cx="6105635" cy="6857990"/>
          </a:xfrm>
          <a:prstGeom prst="rect">
            <a:avLst/>
          </a:prstGeom>
        </p:spPr>
      </p:pic>
      <p:sp>
        <p:nvSpPr>
          <p:cNvPr id="7" name="Text Placeholder 6"/>
          <p:cNvSpPr>
            <a:spLocks noGrp="1"/>
          </p:cNvSpPr>
          <p:nvPr>
            <p:ph type="body" idx="1"/>
          </p:nvPr>
        </p:nvSpPr>
        <p:spPr>
          <a:xfrm>
            <a:off x="6696075" y="2628900"/>
            <a:ext cx="4806184" cy="1802038"/>
          </a:xfrm>
          <a:noFill/>
        </p:spPr>
        <p:txBody>
          <a:bodyPr vert="horz" lIns="91440" tIns="45720" rIns="91440" bIns="45720" rtlCol="0" anchor="t">
            <a:normAutofit/>
          </a:bodyPr>
          <a:lstStyle/>
          <a:p>
            <a:r>
              <a:rPr lang="en-US" sz="3200" b="1">
                <a:solidFill>
                  <a:srgbClr val="7030A0"/>
                </a:solidFill>
                <a:latin typeface="Times New Roman"/>
                <a:cs typeface="Times New Roman"/>
              </a:rPr>
              <a:t>15 </a:t>
            </a:r>
            <a:r>
              <a:rPr lang="en-US" sz="3200">
                <a:solidFill>
                  <a:srgbClr val="7030A0"/>
                </a:solidFill>
                <a:latin typeface="Times New Roman"/>
                <a:cs typeface="Times New Roman"/>
              </a:rPr>
              <a:t>MINUTES </a:t>
            </a:r>
          </a:p>
        </p:txBody>
      </p:sp>
    </p:spTree>
    <p:extLst>
      <p:ext uri="{BB962C8B-B14F-4D97-AF65-F5344CB8AC3E}">
        <p14:creationId xmlns:p14="http://schemas.microsoft.com/office/powerpoint/2010/main" val="3931153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4" name="Picture 4" descr="56e0b1e424d0c.image_.jpg"/>
          <p:cNvPicPr>
            <a:picLocks noChangeAspect="1"/>
          </p:cNvPicPr>
          <p:nvPr/>
        </p:nvPicPr>
        <p:blipFill rotWithShape="1">
          <a:blip r:embed="rId3"/>
          <a:srcRect r="2" b="4192"/>
          <a:stretch/>
        </p:blipFill>
        <p:spPr>
          <a:xfrm>
            <a:off x="20" y="10"/>
            <a:ext cx="7534636" cy="6857990"/>
          </a:xfrm>
          <a:prstGeom prst="rect">
            <a:avLst/>
          </a:prstGeom>
        </p:spPr>
      </p:pic>
      <p:sp>
        <p:nvSpPr>
          <p:cNvPr id="6" name="TextBox 5"/>
          <p:cNvSpPr txBox="1"/>
          <p:nvPr/>
        </p:nvSpPr>
        <p:spPr>
          <a:xfrm>
            <a:off x="8143875" y="3019425"/>
            <a:ext cx="3354741" cy="107791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7030A0"/>
                </a:solidFill>
                <a:latin typeface="Times New Roman"/>
                <a:cs typeface="Times New Roman"/>
              </a:rPr>
              <a:t>Microaggressions &amp; Bias </a:t>
            </a:r>
          </a:p>
        </p:txBody>
      </p:sp>
    </p:spTree>
    <p:extLst>
      <p:ext uri="{BB962C8B-B14F-4D97-AF65-F5344CB8AC3E}">
        <p14:creationId xmlns:p14="http://schemas.microsoft.com/office/powerpoint/2010/main" val="307635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4636008" cy="685799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4" name="Picture 4" descr="images.jpeg"/>
          <p:cNvPicPr>
            <a:picLocks noChangeAspect="1"/>
          </p:cNvPicPr>
          <p:nvPr/>
        </p:nvPicPr>
        <p:blipFill rotWithShape="1">
          <a:blip r:embed="rId3"/>
          <a:srcRect l="9894" r="-2" b="-2"/>
          <a:stretch/>
        </p:blipFill>
        <p:spPr>
          <a:xfrm>
            <a:off x="5276088" y="640082"/>
            <a:ext cx="6276250" cy="5577838"/>
          </a:xfrm>
          <a:prstGeom prst="rect">
            <a:avLst/>
          </a:prstGeom>
          <a:effectLst/>
        </p:spPr>
      </p:pic>
      <p:sp>
        <p:nvSpPr>
          <p:cNvPr id="2" name="Title 1"/>
          <p:cNvSpPr>
            <a:spLocks noGrp="1"/>
          </p:cNvSpPr>
          <p:nvPr>
            <p:ph type="title"/>
          </p:nvPr>
        </p:nvSpPr>
        <p:spPr>
          <a:xfrm>
            <a:off x="648929" y="629266"/>
            <a:ext cx="3667039" cy="1676603"/>
          </a:xfrm>
          <a:solidFill>
            <a:srgbClr val="7030A0"/>
          </a:solidFill>
        </p:spPr>
        <p:style>
          <a:lnRef idx="3">
            <a:schemeClr val="lt1"/>
          </a:lnRef>
          <a:fillRef idx="1">
            <a:schemeClr val="accent2"/>
          </a:fillRef>
          <a:effectRef idx="1">
            <a:schemeClr val="accent2"/>
          </a:effectRef>
          <a:fontRef idx="minor">
            <a:schemeClr val="lt1"/>
          </a:fontRef>
        </p:style>
        <p:txBody>
          <a:bodyPr>
            <a:normAutofit/>
          </a:bodyPr>
          <a:lstStyle/>
          <a:p>
            <a:r>
              <a:rPr lang="en-US" sz="3600" b="1">
                <a:solidFill>
                  <a:schemeClr val="bg1"/>
                </a:solidFill>
                <a:latin typeface="times new roman"/>
                <a:cs typeface="times new roman"/>
              </a:rPr>
              <a:t>Agenda</a:t>
            </a:r>
            <a:r>
              <a:rPr lang="en-US" sz="3600" b="1">
                <a:solidFill>
                  <a:schemeClr val="bg1"/>
                </a:solidFill>
              </a:rPr>
              <a:t> </a:t>
            </a:r>
          </a:p>
        </p:txBody>
      </p:sp>
      <p:sp>
        <p:nvSpPr>
          <p:cNvPr id="3" name="Content Placeholder 2"/>
          <p:cNvSpPr>
            <a:spLocks noGrp="1"/>
          </p:cNvSpPr>
          <p:nvPr>
            <p:ph idx="1"/>
          </p:nvPr>
        </p:nvSpPr>
        <p:spPr>
          <a:xfrm>
            <a:off x="648931" y="2438401"/>
            <a:ext cx="3667036" cy="3779520"/>
          </a:xfrm>
        </p:spPr>
        <p:txBody>
          <a:bodyPr vert="horz" lIns="91440" tIns="45720" rIns="91440" bIns="45720" rtlCol="0" anchor="t">
            <a:normAutofit/>
          </a:bodyPr>
          <a:lstStyle/>
          <a:p>
            <a:r>
              <a:rPr lang="en-US" sz="2200">
                <a:solidFill>
                  <a:schemeClr val="bg1"/>
                </a:solidFill>
                <a:latin typeface="times new roman"/>
                <a:cs typeface="times new roman"/>
              </a:rPr>
              <a:t>Guidelines </a:t>
            </a:r>
          </a:p>
          <a:p>
            <a:r>
              <a:rPr lang="en-US" sz="2200">
                <a:solidFill>
                  <a:schemeClr val="bg1"/>
                </a:solidFill>
                <a:latin typeface="times new roman"/>
                <a:cs typeface="times new roman"/>
              </a:rPr>
              <a:t>Activity – What I want you to know </a:t>
            </a:r>
          </a:p>
          <a:p>
            <a:r>
              <a:rPr lang="en-US" sz="2200">
                <a:solidFill>
                  <a:schemeClr val="bg1"/>
                </a:solidFill>
                <a:latin typeface="times new roman"/>
                <a:cs typeface="times new roman"/>
              </a:rPr>
              <a:t>Terminology </a:t>
            </a:r>
          </a:p>
          <a:p>
            <a:r>
              <a:rPr lang="en-US" sz="2200">
                <a:solidFill>
                  <a:schemeClr val="bg1"/>
                </a:solidFill>
                <a:latin typeface="times new roman"/>
                <a:cs typeface="times new roman"/>
              </a:rPr>
              <a:t>Tips – How to be an advocate</a:t>
            </a:r>
          </a:p>
          <a:p>
            <a:r>
              <a:rPr lang="en-US" sz="2200">
                <a:solidFill>
                  <a:schemeClr val="bg1"/>
                </a:solidFill>
                <a:latin typeface="times new roman"/>
                <a:cs typeface="times new roman"/>
              </a:rPr>
              <a:t>Questions &amp; answers </a:t>
            </a:r>
          </a:p>
          <a:p>
            <a:endParaRPr lang="en-US" sz="2200">
              <a:solidFill>
                <a:schemeClr val="bg1"/>
              </a:solidFill>
              <a:latin typeface="times new roman"/>
              <a:cs typeface="times new roman"/>
            </a:endParaRPr>
          </a:p>
          <a:p>
            <a:endParaRPr lang="en-US" sz="1800">
              <a:solidFill>
                <a:schemeClr val="bg1"/>
              </a:solidFill>
              <a:latin typeface="Calibri"/>
            </a:endParaRPr>
          </a:p>
        </p:txBody>
      </p:sp>
    </p:spTree>
    <p:extLst>
      <p:ext uri="{BB962C8B-B14F-4D97-AF65-F5344CB8AC3E}">
        <p14:creationId xmlns:p14="http://schemas.microsoft.com/office/powerpoint/2010/main" val="3308912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a:solidFill>
                  <a:srgbClr val="7030A0"/>
                </a:solidFill>
                <a:latin typeface="Times New Roman"/>
                <a:cs typeface="Times New Roman"/>
              </a:rPr>
              <a:t>Terminology </a:t>
            </a:r>
            <a:endParaRPr lang="en-US" sz="4800">
              <a:solidFill>
                <a:srgbClr val="000000"/>
              </a:solidFill>
              <a:latin typeface="Times New Roman"/>
              <a:cs typeface="Times New Roman"/>
            </a:endParaRPr>
          </a:p>
        </p:txBody>
      </p:sp>
      <p:sp>
        <p:nvSpPr>
          <p:cNvPr id="3" name="Content Placeholder 2"/>
          <p:cNvSpPr>
            <a:spLocks noGrp="1"/>
          </p:cNvSpPr>
          <p:nvPr>
            <p:ph idx="1"/>
          </p:nvPr>
        </p:nvSpPr>
        <p:spPr>
          <a:xfrm>
            <a:off x="800100" y="1400175"/>
            <a:ext cx="10515600" cy="4351338"/>
          </a:xfrm>
        </p:spPr>
        <p:txBody>
          <a:bodyPr vert="horz" lIns="91440" tIns="45720" rIns="91440" bIns="45720" rtlCol="0" anchor="t">
            <a:noAutofit/>
          </a:bodyPr>
          <a:lstStyle/>
          <a:p>
            <a:r>
              <a:rPr lang="en-US" b="1">
                <a:solidFill>
                  <a:srgbClr val="000000"/>
                </a:solidFill>
                <a:latin typeface="Times New Roman"/>
                <a:ea typeface="Verdana"/>
                <a:cs typeface="Times New Roman"/>
              </a:rPr>
              <a:t>Microaggressions:</a:t>
            </a:r>
            <a:r>
              <a:rPr lang="en-US" b="1">
                <a:solidFill>
                  <a:srgbClr val="666666"/>
                </a:solidFill>
                <a:latin typeface="Times New Roman"/>
                <a:ea typeface="Verdana"/>
                <a:cs typeface="Times New Roman"/>
              </a:rPr>
              <a:t> </a:t>
            </a:r>
            <a:r>
              <a:rPr lang="en-US">
                <a:solidFill>
                  <a:srgbClr val="000000"/>
                </a:solidFill>
                <a:latin typeface="Times New Roman"/>
                <a:ea typeface="Verdana"/>
                <a:cs typeface="Times New Roman"/>
              </a:rPr>
              <a:t>A subtle but offensive comment or action directed at a minority or other nondominant group that is often unintentional or unconsciously reinforces a stereotype: </a:t>
            </a:r>
          </a:p>
          <a:p>
            <a:pPr marL="0" indent="0" algn="ctr">
              <a:buNone/>
            </a:pPr>
            <a:r>
              <a:rPr lang="en-US" i="1">
                <a:solidFill>
                  <a:srgbClr val="000000"/>
                </a:solidFill>
                <a:latin typeface="Times New Roman"/>
                <a:ea typeface="Verdana"/>
                <a:cs typeface="Times New Roman"/>
              </a:rPr>
              <a:t> - "I don't see you as black.".</a:t>
            </a:r>
          </a:p>
          <a:p>
            <a:pPr marL="0" indent="0" algn="ctr">
              <a:buNone/>
            </a:pPr>
            <a:r>
              <a:rPr lang="en-US" i="1">
                <a:latin typeface="Times New Roman"/>
                <a:ea typeface="Verdana"/>
                <a:cs typeface="Times New Roman"/>
              </a:rPr>
              <a:t>- "No, where  are you really from?"</a:t>
            </a:r>
          </a:p>
          <a:p>
            <a:pPr marL="0" indent="0" algn="ctr">
              <a:buNone/>
            </a:pPr>
            <a:r>
              <a:rPr lang="en-US" i="1">
                <a:latin typeface="Times New Roman"/>
                <a:ea typeface="Verdana"/>
                <a:cs typeface="Times New Roman"/>
              </a:rPr>
              <a:t>- "You don't speak Spanish?"</a:t>
            </a:r>
          </a:p>
          <a:p>
            <a:pPr marL="0" indent="0" algn="ctr">
              <a:buNone/>
            </a:pPr>
            <a:r>
              <a:rPr lang="en-US" i="1">
                <a:latin typeface="Times New Roman"/>
                <a:ea typeface="Verdana"/>
                <a:cs typeface="Times New Roman"/>
              </a:rPr>
              <a:t>- "No, you're white" </a:t>
            </a:r>
          </a:p>
          <a:p>
            <a:pPr marL="0" indent="0" algn="ctr">
              <a:buNone/>
            </a:pPr>
            <a:endParaRPr lang="en-US">
              <a:latin typeface="Times New Roman"/>
              <a:ea typeface="Verdana"/>
              <a:cs typeface="Times New Roman"/>
            </a:endParaRPr>
          </a:p>
        </p:txBody>
      </p:sp>
    </p:spTree>
    <p:extLst>
      <p:ext uri="{BB962C8B-B14F-4D97-AF65-F5344CB8AC3E}">
        <p14:creationId xmlns:p14="http://schemas.microsoft.com/office/powerpoint/2010/main" val="2950965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a:solidFill>
                  <a:srgbClr val="7030A0"/>
                </a:solidFill>
                <a:latin typeface="Times New Roman"/>
                <a:cs typeface="Times New Roman"/>
              </a:rPr>
              <a:t>Terminology </a:t>
            </a:r>
            <a:endParaRPr lang="en-US" sz="4800">
              <a:solidFill>
                <a:srgbClr val="000000"/>
              </a:solidFill>
              <a:latin typeface="Times New Roman"/>
              <a:cs typeface="Times New Roman"/>
            </a:endParaRPr>
          </a:p>
        </p:txBody>
      </p:sp>
      <p:sp>
        <p:nvSpPr>
          <p:cNvPr id="3" name="Content Placeholder 2"/>
          <p:cNvSpPr>
            <a:spLocks noGrp="1"/>
          </p:cNvSpPr>
          <p:nvPr>
            <p:ph idx="1"/>
          </p:nvPr>
        </p:nvSpPr>
        <p:spPr>
          <a:xfrm>
            <a:off x="800100" y="1400175"/>
            <a:ext cx="10515600" cy="4351338"/>
          </a:xfrm>
        </p:spPr>
        <p:txBody>
          <a:bodyPr vert="horz" lIns="91440" tIns="45720" rIns="91440" bIns="45720" rtlCol="0" anchor="t">
            <a:noAutofit/>
          </a:bodyPr>
          <a:lstStyle/>
          <a:p>
            <a:pPr marL="0" indent="0">
              <a:buNone/>
            </a:pPr>
            <a:r>
              <a:rPr lang="en-US" b="1">
                <a:solidFill>
                  <a:srgbClr val="262626"/>
                </a:solidFill>
                <a:latin typeface="Times New Roman"/>
                <a:cs typeface="Times New Roman"/>
              </a:rPr>
              <a:t>Unconscious Bias: </a:t>
            </a:r>
            <a:r>
              <a:rPr lang="en-US">
                <a:solidFill>
                  <a:srgbClr val="262626"/>
                </a:solidFill>
                <a:latin typeface="Times New Roman"/>
                <a:cs typeface="Times New Roman"/>
              </a:rPr>
              <a:t>Also known as </a:t>
            </a:r>
            <a:r>
              <a:rPr lang="en-US" i="1">
                <a:solidFill>
                  <a:srgbClr val="262626"/>
                </a:solidFill>
                <a:latin typeface="Times New Roman"/>
                <a:cs typeface="Times New Roman"/>
              </a:rPr>
              <a:t>implicit bias</a:t>
            </a:r>
            <a:r>
              <a:rPr lang="en-US">
                <a:solidFill>
                  <a:srgbClr val="262626"/>
                </a:solidFill>
                <a:latin typeface="Times New Roman"/>
                <a:cs typeface="Times New Roman"/>
              </a:rPr>
              <a:t>, unconscious bias refers to our attitudes, perceptions and stereotypes that influence our understanding, actions, and behavior when interacting with various identities. These preferences, which can be for or against groups, are developed through an exposure to stereotypes and misinformation informed by our upbringing and life experiences. Residing deep in the subconscious, these biases are different from known biases that individuals may choose to conceal for the purposes of social and/or political correctness. </a:t>
            </a:r>
          </a:p>
          <a:p>
            <a:pPr marL="514350" indent="-514350" algn="ctr">
              <a:buFont typeface="+mj-lt"/>
              <a:buAutoNum type="arabicPeriod"/>
            </a:pPr>
            <a:endParaRPr lang="en-US" sz="2200">
              <a:latin typeface="Times New Roman"/>
              <a:cs typeface="Times New Roman"/>
            </a:endParaRPr>
          </a:p>
        </p:txBody>
      </p:sp>
    </p:spTree>
    <p:extLst>
      <p:ext uri="{BB962C8B-B14F-4D97-AF65-F5344CB8AC3E}">
        <p14:creationId xmlns:p14="http://schemas.microsoft.com/office/powerpoint/2010/main" val="1266068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ages.jpeg"/>
          <p:cNvPicPr>
            <a:picLocks noChangeAspect="1"/>
          </p:cNvPicPr>
          <p:nvPr/>
        </p:nvPicPr>
        <p:blipFill>
          <a:blip r:embed="rId3"/>
          <a:stretch>
            <a:fillRect/>
          </a:stretch>
        </p:blipFill>
        <p:spPr>
          <a:xfrm>
            <a:off x="5467350" y="1343025"/>
            <a:ext cx="5797550" cy="3537025"/>
          </a:xfrm>
          <a:prstGeom prst="rect">
            <a:avLst/>
          </a:prstGeom>
          <a:effectLst/>
        </p:spPr>
      </p:pic>
      <p:sp>
        <p:nvSpPr>
          <p:cNvPr id="2" name="Title 1"/>
          <p:cNvSpPr>
            <a:spLocks noGrp="1"/>
          </p:cNvSpPr>
          <p:nvPr>
            <p:ph type="title"/>
          </p:nvPr>
        </p:nvSpPr>
        <p:spPr>
          <a:xfrm>
            <a:off x="648929" y="629266"/>
            <a:ext cx="3505495" cy="1622321"/>
          </a:xfrm>
        </p:spPr>
        <p:txBody>
          <a:bodyPr>
            <a:normAutofit/>
          </a:bodyPr>
          <a:lstStyle/>
          <a:p>
            <a:r>
              <a:rPr lang="en-US" sz="4000">
                <a:solidFill>
                  <a:srgbClr val="7030A0"/>
                </a:solidFill>
                <a:latin typeface="Times New Roman"/>
                <a:cs typeface="Times New Roman"/>
              </a:rPr>
              <a:t>Verbal Frisbees</a:t>
            </a:r>
          </a:p>
        </p:txBody>
      </p:sp>
      <p:sp>
        <p:nvSpPr>
          <p:cNvPr id="3" name="Content Placeholder 2"/>
          <p:cNvSpPr>
            <a:spLocks noGrp="1"/>
          </p:cNvSpPr>
          <p:nvPr>
            <p:ph idx="1"/>
          </p:nvPr>
        </p:nvSpPr>
        <p:spPr>
          <a:xfrm>
            <a:off x="404514" y="1733550"/>
            <a:ext cx="3738587" cy="4163198"/>
          </a:xfrm>
        </p:spPr>
        <p:txBody>
          <a:bodyPr vert="horz" lIns="91440" tIns="45720" rIns="91440" bIns="45720" rtlCol="0" anchor="t">
            <a:normAutofit/>
          </a:bodyPr>
          <a:lstStyle/>
          <a:p>
            <a:endParaRPr lang="en-US" sz="2000">
              <a:latin typeface="Calibri"/>
            </a:endParaRPr>
          </a:p>
          <a:p>
            <a:r>
              <a:rPr lang="en-US">
                <a:latin typeface="Times New Roman"/>
                <a:cs typeface="Times New Roman"/>
              </a:rPr>
              <a:t>This activity will allow participants to confront some of the most common resistance-quotes. The group will brainstorm ways in which to react to them. </a:t>
            </a:r>
          </a:p>
        </p:txBody>
      </p:sp>
    </p:spTree>
    <p:extLst>
      <p:ext uri="{BB962C8B-B14F-4D97-AF65-F5344CB8AC3E}">
        <p14:creationId xmlns:p14="http://schemas.microsoft.com/office/powerpoint/2010/main" val="3383057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65362" cy="6858000"/>
          </a:xfrm>
          <a:prstGeom prst="rect">
            <a:avLst/>
          </a:prstGeom>
          <a:solidFill>
            <a:srgbClr val="A15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14625" y="2076450"/>
            <a:ext cx="6495992" cy="38164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000000"/>
                </a:solidFill>
                <a:latin typeface="Times New Roman"/>
                <a:cs typeface="Times New Roman"/>
              </a:rPr>
              <a:t>● A mother visiting during Family Weekend takes a bottle of </a:t>
            </a:r>
            <a:r>
              <a:rPr lang="en-US" sz="3200" err="1">
                <a:solidFill>
                  <a:srgbClr val="000000"/>
                </a:solidFill>
                <a:latin typeface="Times New Roman"/>
                <a:cs typeface="Times New Roman"/>
              </a:rPr>
              <a:t>Febreeze</a:t>
            </a:r>
            <a:r>
              <a:rPr lang="en-US" sz="3200">
                <a:solidFill>
                  <a:srgbClr val="000000"/>
                </a:solidFill>
                <a:latin typeface="Times New Roman"/>
                <a:cs typeface="Times New Roman"/>
              </a:rPr>
              <a:t> and sprays it in the direction of her daughter's roommate. The target of the </a:t>
            </a:r>
            <a:r>
              <a:rPr lang="en-US" sz="3200" err="1">
                <a:solidFill>
                  <a:srgbClr val="000000"/>
                </a:solidFill>
                <a:latin typeface="Times New Roman"/>
                <a:cs typeface="Times New Roman"/>
              </a:rPr>
              <a:t>Febreeze</a:t>
            </a:r>
            <a:r>
              <a:rPr lang="en-US" sz="3200">
                <a:solidFill>
                  <a:srgbClr val="000000"/>
                </a:solidFill>
                <a:latin typeface="Times New Roman"/>
                <a:cs typeface="Times New Roman"/>
              </a:rPr>
              <a:t> is a Latina woman. The mother says, “No offense. You just smell a little funny, that's all.”  </a:t>
            </a:r>
          </a:p>
          <a:p>
            <a:pPr algn="ctr"/>
            <a:endParaRPr lang="en-US">
              <a:solidFill>
                <a:srgbClr val="000000"/>
              </a:solidFill>
              <a:latin typeface="Calibri"/>
            </a:endParaRPr>
          </a:p>
        </p:txBody>
      </p:sp>
      <p:sp>
        <p:nvSpPr>
          <p:cNvPr id="6" name="TextBox 5"/>
          <p:cNvSpPr txBox="1"/>
          <p:nvPr/>
        </p:nvSpPr>
        <p:spPr>
          <a:xfrm>
            <a:off x="390525" y="1038225"/>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FFFFFF"/>
                </a:solidFill>
                <a:latin typeface="Times New Roman"/>
                <a:cs typeface="Times New Roman"/>
              </a:rPr>
              <a:t>Group 1 </a:t>
            </a:r>
          </a:p>
        </p:txBody>
      </p:sp>
    </p:spTree>
    <p:extLst>
      <p:ext uri="{BB962C8B-B14F-4D97-AF65-F5344CB8AC3E}">
        <p14:creationId xmlns:p14="http://schemas.microsoft.com/office/powerpoint/2010/main" val="436062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65362" cy="6858000"/>
          </a:xfrm>
          <a:prstGeom prst="rect">
            <a:avLst/>
          </a:prstGeom>
          <a:solidFill>
            <a:srgbClr val="A15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67000" y="1905000"/>
            <a:ext cx="6495992" cy="480131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times "/>
                <a:cs typeface="Times New Roman"/>
              </a:rPr>
              <a:t>● An African American student is walking behind a group of white students. The student hears the group in front of her telling racially motivated jokes. One of the students turns around and says, “A black girl is behind us.” Another responds, “Like I give a shit,” and laughs loudly.  </a:t>
            </a:r>
            <a:r>
              <a:rPr lang="en-US" sz="3200">
                <a:latin typeface="-webkit-standard"/>
                <a:cs typeface="Times New Roman"/>
              </a:rPr>
              <a:t/>
            </a:r>
            <a:br>
              <a:rPr lang="en-US" sz="3200">
                <a:latin typeface="-webkit-standard"/>
                <a:cs typeface="Times New Roman"/>
              </a:rPr>
            </a:br>
            <a:endParaRPr lang="en-US" sz="3200">
              <a:latin typeface="-webkit-standard"/>
              <a:cs typeface="Times New Roman"/>
            </a:endParaRPr>
          </a:p>
          <a:p>
            <a:pPr algn="ctr"/>
            <a:endParaRPr lang="en-US">
              <a:solidFill>
                <a:srgbClr val="000000"/>
              </a:solidFill>
              <a:latin typeface="Calibri"/>
            </a:endParaRPr>
          </a:p>
        </p:txBody>
      </p:sp>
      <p:sp>
        <p:nvSpPr>
          <p:cNvPr id="6" name="TextBox 5"/>
          <p:cNvSpPr txBox="1"/>
          <p:nvPr/>
        </p:nvSpPr>
        <p:spPr>
          <a:xfrm>
            <a:off x="390525" y="1038225"/>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FFFFFF"/>
                </a:solidFill>
                <a:latin typeface="Times New Roman"/>
                <a:cs typeface="Times New Roman"/>
              </a:rPr>
              <a:t>Group 2 </a:t>
            </a:r>
          </a:p>
        </p:txBody>
      </p:sp>
    </p:spTree>
    <p:extLst>
      <p:ext uri="{BB962C8B-B14F-4D97-AF65-F5344CB8AC3E}">
        <p14:creationId xmlns:p14="http://schemas.microsoft.com/office/powerpoint/2010/main" val="3628319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65362" cy="6858000"/>
          </a:xfrm>
          <a:prstGeom prst="rect">
            <a:avLst/>
          </a:prstGeom>
          <a:solidFill>
            <a:srgbClr val="A15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90825" y="2247900"/>
            <a:ext cx="6495992" cy="283154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webkit-standard"/>
                <a:cs typeface="Times New Roman"/>
              </a:rPr>
              <a:t>● A student worker in the Intercultural Resource Center hears male voices say, “The diversity office? White pride, dude! White pride!”  </a:t>
            </a:r>
            <a:br>
              <a:rPr lang="en-US" sz="3200">
                <a:latin typeface="-webkit-standard"/>
                <a:cs typeface="Times New Roman"/>
              </a:rPr>
            </a:br>
            <a:endParaRPr lang="en-US" sz="3200">
              <a:latin typeface="-webkit-standard"/>
              <a:cs typeface="Times New Roman"/>
            </a:endParaRPr>
          </a:p>
          <a:p>
            <a:pPr algn="ctr"/>
            <a:endParaRPr lang="en-US">
              <a:solidFill>
                <a:srgbClr val="000000"/>
              </a:solidFill>
              <a:latin typeface="Calibri"/>
            </a:endParaRPr>
          </a:p>
        </p:txBody>
      </p:sp>
      <p:sp>
        <p:nvSpPr>
          <p:cNvPr id="6" name="TextBox 5"/>
          <p:cNvSpPr txBox="1"/>
          <p:nvPr/>
        </p:nvSpPr>
        <p:spPr>
          <a:xfrm>
            <a:off x="390525" y="1038225"/>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FFFFFF"/>
                </a:solidFill>
                <a:latin typeface="Times New Roman"/>
                <a:cs typeface="Times New Roman"/>
              </a:rPr>
              <a:t>Group 3 </a:t>
            </a:r>
          </a:p>
        </p:txBody>
      </p:sp>
    </p:spTree>
    <p:extLst>
      <p:ext uri="{BB962C8B-B14F-4D97-AF65-F5344CB8AC3E}">
        <p14:creationId xmlns:p14="http://schemas.microsoft.com/office/powerpoint/2010/main" val="3095589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65362" cy="6858000"/>
          </a:xfrm>
          <a:prstGeom prst="rect">
            <a:avLst/>
          </a:prstGeom>
          <a:solidFill>
            <a:srgbClr val="A15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90825" y="2247900"/>
            <a:ext cx="6495992" cy="480131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webkit-standard"/>
                <a:cs typeface="Times New Roman"/>
              </a:rPr>
              <a:t>● A student posts the following message on the student listserv: “As a Catholic institution,  we should uphold the belief that homosexuality is a sin. Join me tomorrow as we protest  the use of our funds to have LGBT programming at Stonehill.”  </a:t>
            </a:r>
            <a:br>
              <a:rPr lang="en-US" sz="3200">
                <a:latin typeface="-webkit-standard"/>
                <a:cs typeface="Times New Roman"/>
              </a:rPr>
            </a:br>
            <a:r>
              <a:rPr lang="en-US" sz="3200">
                <a:latin typeface="-webkit-standard"/>
                <a:cs typeface="Times New Roman"/>
              </a:rPr>
              <a:t/>
            </a:r>
            <a:br>
              <a:rPr lang="en-US" sz="3200">
                <a:latin typeface="-webkit-standard"/>
                <a:cs typeface="Times New Roman"/>
              </a:rPr>
            </a:br>
            <a:endParaRPr lang="en-US" sz="3200">
              <a:latin typeface="-webkit-standard"/>
              <a:cs typeface="Times New Roman"/>
            </a:endParaRPr>
          </a:p>
          <a:p>
            <a:pPr algn="ctr"/>
            <a:endParaRPr lang="en-US">
              <a:solidFill>
                <a:srgbClr val="000000"/>
              </a:solidFill>
              <a:latin typeface="Calibri"/>
            </a:endParaRPr>
          </a:p>
        </p:txBody>
      </p:sp>
      <p:sp>
        <p:nvSpPr>
          <p:cNvPr id="6" name="TextBox 5"/>
          <p:cNvSpPr txBox="1"/>
          <p:nvPr/>
        </p:nvSpPr>
        <p:spPr>
          <a:xfrm>
            <a:off x="390525" y="1038225"/>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FFFFFF"/>
                </a:solidFill>
                <a:latin typeface="Times New Roman"/>
                <a:cs typeface="Times New Roman"/>
              </a:rPr>
              <a:t>Group 4 </a:t>
            </a:r>
          </a:p>
        </p:txBody>
      </p:sp>
    </p:spTree>
    <p:extLst>
      <p:ext uri="{BB962C8B-B14F-4D97-AF65-F5344CB8AC3E}">
        <p14:creationId xmlns:p14="http://schemas.microsoft.com/office/powerpoint/2010/main" val="948065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65362" cy="6858000"/>
          </a:xfrm>
          <a:prstGeom prst="rect">
            <a:avLst/>
          </a:prstGeom>
          <a:solidFill>
            <a:srgbClr val="A15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90825" y="2247900"/>
            <a:ext cx="6495992" cy="480131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webkit-standard"/>
                <a:cs typeface="Times New Roman"/>
              </a:rPr>
              <a:t>● A student posts the following message on the student listserv: “As a Catholic institution,  we should uphold the belief that homosexuality is a sin. Join me tomorrow as we protest  the use of our funds to have LGBT programming at Stonehill.”  </a:t>
            </a:r>
            <a:br>
              <a:rPr lang="en-US" sz="3200">
                <a:latin typeface="-webkit-standard"/>
                <a:cs typeface="Times New Roman"/>
              </a:rPr>
            </a:br>
            <a:r>
              <a:rPr lang="en-US" sz="3200">
                <a:latin typeface="-webkit-standard"/>
                <a:cs typeface="Times New Roman"/>
              </a:rPr>
              <a:t/>
            </a:r>
            <a:br>
              <a:rPr lang="en-US" sz="3200">
                <a:latin typeface="-webkit-standard"/>
                <a:cs typeface="Times New Roman"/>
              </a:rPr>
            </a:br>
            <a:endParaRPr lang="en-US" sz="3200">
              <a:latin typeface="-webkit-standard"/>
              <a:cs typeface="Times New Roman"/>
            </a:endParaRPr>
          </a:p>
          <a:p>
            <a:pPr algn="ctr"/>
            <a:endParaRPr lang="en-US">
              <a:solidFill>
                <a:srgbClr val="000000"/>
              </a:solidFill>
              <a:latin typeface="Calibri"/>
            </a:endParaRPr>
          </a:p>
        </p:txBody>
      </p:sp>
      <p:sp>
        <p:nvSpPr>
          <p:cNvPr id="6" name="TextBox 5"/>
          <p:cNvSpPr txBox="1"/>
          <p:nvPr/>
        </p:nvSpPr>
        <p:spPr>
          <a:xfrm>
            <a:off x="390525" y="1038225"/>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FFFFFF"/>
                </a:solidFill>
                <a:latin typeface="Times New Roman"/>
                <a:cs typeface="Times New Roman"/>
              </a:rPr>
              <a:t>Group 5 </a:t>
            </a:r>
          </a:p>
        </p:txBody>
      </p:sp>
    </p:spTree>
    <p:extLst>
      <p:ext uri="{BB962C8B-B14F-4D97-AF65-F5344CB8AC3E}">
        <p14:creationId xmlns:p14="http://schemas.microsoft.com/office/powerpoint/2010/main" val="3957666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ias.png"/>
          <p:cNvPicPr>
            <a:picLocks noChangeAspect="1"/>
          </p:cNvPicPr>
          <p:nvPr/>
        </p:nvPicPr>
        <p:blipFill>
          <a:blip r:embed="rId3"/>
          <a:stretch>
            <a:fillRect/>
          </a:stretch>
        </p:blipFill>
        <p:spPr>
          <a:xfrm>
            <a:off x="5553075" y="1266825"/>
            <a:ext cx="5614987" cy="3871172"/>
          </a:xfrm>
          <a:prstGeom prst="rect">
            <a:avLst/>
          </a:prstGeom>
          <a:effectLst/>
        </p:spPr>
      </p:pic>
      <p:sp>
        <p:nvSpPr>
          <p:cNvPr id="2" name="Title 1"/>
          <p:cNvSpPr>
            <a:spLocks noGrp="1"/>
          </p:cNvSpPr>
          <p:nvPr>
            <p:ph type="title"/>
          </p:nvPr>
        </p:nvSpPr>
        <p:spPr>
          <a:xfrm>
            <a:off x="648929" y="629266"/>
            <a:ext cx="3505495" cy="1622321"/>
          </a:xfrm>
        </p:spPr>
        <p:txBody>
          <a:bodyPr>
            <a:normAutofit/>
          </a:bodyPr>
          <a:lstStyle/>
          <a:p>
            <a:pPr algn="ctr"/>
            <a:r>
              <a:rPr lang="en-US">
                <a:solidFill>
                  <a:srgbClr val="7030A0"/>
                </a:solidFill>
                <a:latin typeface="Times New Roman"/>
                <a:cs typeface="Times New Roman"/>
              </a:rPr>
              <a:t>Reporting</a:t>
            </a:r>
          </a:p>
        </p:txBody>
      </p:sp>
      <p:sp>
        <p:nvSpPr>
          <p:cNvPr id="3" name="Content Placeholder 2"/>
          <p:cNvSpPr>
            <a:spLocks noGrp="1"/>
          </p:cNvSpPr>
          <p:nvPr>
            <p:ph idx="1"/>
          </p:nvPr>
        </p:nvSpPr>
        <p:spPr>
          <a:xfrm>
            <a:off x="648931" y="2438400"/>
            <a:ext cx="3505494" cy="3785419"/>
          </a:xfrm>
        </p:spPr>
        <p:txBody>
          <a:bodyPr vert="horz" lIns="91440" tIns="45720" rIns="91440" bIns="45720" rtlCol="0">
            <a:normAutofit/>
          </a:bodyPr>
          <a:lstStyle/>
          <a:p>
            <a:pPr marL="0" indent="0">
              <a:buNone/>
            </a:pPr>
            <a:endParaRPr lang="en-US" sz="2000" i="1">
              <a:latin typeface="Times New Roman"/>
              <a:ea typeface="Verdana"/>
              <a:cs typeface="Times New Roman"/>
            </a:endParaRPr>
          </a:p>
          <a:p>
            <a:pPr marL="0" indent="0">
              <a:buNone/>
            </a:pPr>
            <a:endParaRPr lang="en-US" sz="2000">
              <a:latin typeface="Times New Roman"/>
              <a:ea typeface="Verdana"/>
              <a:cs typeface="Times New Roman"/>
            </a:endParaRPr>
          </a:p>
        </p:txBody>
      </p:sp>
      <p:sp>
        <p:nvSpPr>
          <p:cNvPr id="6" name="TextBox 5"/>
          <p:cNvSpPr txBox="1"/>
          <p:nvPr/>
        </p:nvSpPr>
        <p:spPr>
          <a:xfrm>
            <a:off x="257175" y="2781300"/>
            <a:ext cx="3820372"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Times New Roman"/>
                <a:cs typeface="Times New Roman"/>
              </a:rPr>
              <a:t>https://hr.cornell.edu/our-culture-diversity</a:t>
            </a:r>
            <a:r>
              <a:rPr lang="en-US"/>
              <a:t/>
            </a:r>
            <a:br>
              <a:rPr lang="en-US"/>
            </a:br>
            <a:endParaRPr lang="en-US" sz="3200">
              <a:latin typeface="Times New Roman"/>
              <a:cs typeface="Times New Roman"/>
            </a:endParaRPr>
          </a:p>
        </p:txBody>
      </p:sp>
    </p:spTree>
    <p:extLst>
      <p:ext uri="{BB962C8B-B14F-4D97-AF65-F5344CB8AC3E}">
        <p14:creationId xmlns:p14="http://schemas.microsoft.com/office/powerpoint/2010/main" val="3696050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7030A0"/>
                </a:solidFill>
                <a:latin typeface="Times New Roman"/>
                <a:cs typeface="Times New Roman"/>
              </a:rPr>
              <a:t>Advocate</a:t>
            </a:r>
            <a:r>
              <a:rPr lang="en-US">
                <a:solidFill>
                  <a:srgbClr val="7030A0"/>
                </a:solidFill>
              </a:rPr>
              <a:t> </a:t>
            </a:r>
            <a:endParaRPr lang="en-US"/>
          </a:p>
        </p:txBody>
      </p:sp>
      <p:graphicFrame>
        <p:nvGraphicFramePr>
          <p:cNvPr id="4" name="Diagram 4"/>
          <p:cNvGraphicFramePr>
            <a:graphicFrameLocks noGrp="1"/>
          </p:cNvGraphicFramePr>
          <p:nvPr>
            <p:ph idx="1"/>
            <p:extLst>
              <p:ext uri="{D42A27DB-BD31-4B8C-83A1-F6EECF244321}">
                <p14:modId xmlns:p14="http://schemas.microsoft.com/office/powerpoint/2010/main" val="3146125262"/>
              </p:ext>
            </p:extLst>
          </p:nvPr>
        </p:nvGraphicFramePr>
        <p:xfrm>
          <a:off x="-76218" y="1085850"/>
          <a:ext cx="11926018" cy="5554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278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tretch>
            <a:fillRect/>
          </a:stretch>
        </p:blipFill>
        <p:spPr>
          <a:xfrm>
            <a:off x="7110208" y="1820333"/>
            <a:ext cx="4226367" cy="4036181"/>
          </a:xfrm>
          <a:prstGeom prst="rect">
            <a:avLst/>
          </a:prstGeom>
        </p:spPr>
      </p:pic>
      <p:sp>
        <p:nvSpPr>
          <p:cNvPr id="9" name="Freeform: Shap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199" y="365125"/>
            <a:ext cx="5529943" cy="1325563"/>
          </a:xfrm>
        </p:spPr>
        <p:txBody>
          <a:bodyPr>
            <a:normAutofit/>
          </a:bodyPr>
          <a:lstStyle/>
          <a:p>
            <a:pPr algn="ctr"/>
            <a:r>
              <a:rPr lang="en-US" sz="4800" b="1">
                <a:solidFill>
                  <a:srgbClr val="7030A0"/>
                </a:solidFill>
                <a:latin typeface="Calibri Light"/>
              </a:rPr>
              <a:t>Guidelines</a:t>
            </a:r>
            <a:r>
              <a:rPr lang="en-US" sz="4800">
                <a:solidFill>
                  <a:srgbClr val="7030A0"/>
                </a:solidFill>
                <a:latin typeface="Calibri Light"/>
              </a:rPr>
              <a:t> </a:t>
            </a:r>
            <a:endParaRPr lang="en-US" sz="4800">
              <a:solidFill>
                <a:schemeClr val="bg1"/>
              </a:solidFill>
              <a:latin typeface="Calibri Light"/>
            </a:endParaRPr>
          </a:p>
        </p:txBody>
      </p:sp>
      <p:sp>
        <p:nvSpPr>
          <p:cNvPr id="3" name="Content Placeholder 2"/>
          <p:cNvSpPr>
            <a:spLocks noGrp="1"/>
          </p:cNvSpPr>
          <p:nvPr>
            <p:ph idx="1"/>
          </p:nvPr>
        </p:nvSpPr>
        <p:spPr>
          <a:xfrm>
            <a:off x="838199" y="1825625"/>
            <a:ext cx="4128169" cy="3399518"/>
          </a:xfrm>
        </p:spPr>
        <p:txBody>
          <a:bodyPr vert="horz" lIns="91440" tIns="45720" rIns="91440" bIns="45720" rtlCol="0" anchor="t">
            <a:normAutofit/>
          </a:bodyPr>
          <a:lstStyle/>
          <a:p>
            <a:r>
              <a:rPr lang="en-US" sz="2200">
                <a:solidFill>
                  <a:schemeClr val="bg1"/>
                </a:solidFill>
              </a:rPr>
              <a:t>What is learn in this session leaves; what is said in this session stays here. </a:t>
            </a:r>
          </a:p>
          <a:p>
            <a:r>
              <a:rPr lang="en-US" sz="2200">
                <a:solidFill>
                  <a:schemeClr val="bg1"/>
                </a:solidFill>
              </a:rPr>
              <a:t>Use "I" Statements</a:t>
            </a:r>
          </a:p>
          <a:p>
            <a:r>
              <a:rPr lang="en-US" sz="2200">
                <a:solidFill>
                  <a:schemeClr val="bg1"/>
                </a:solidFill>
              </a:rPr>
              <a:t>Criticize ideas, not individuals</a:t>
            </a:r>
          </a:p>
          <a:p>
            <a:r>
              <a:rPr lang="en-US" sz="2200">
                <a:solidFill>
                  <a:schemeClr val="bg1"/>
                </a:solidFill>
              </a:rPr>
              <a:t>Assume Best Intentions</a:t>
            </a:r>
          </a:p>
          <a:p>
            <a:r>
              <a:rPr lang="en-US" sz="2200">
                <a:solidFill>
                  <a:schemeClr val="bg1"/>
                </a:solidFill>
              </a:rPr>
              <a:t>Step In &amp; Step Out </a:t>
            </a:r>
          </a:p>
          <a:p>
            <a:pPr marL="0" indent="0">
              <a:buNone/>
            </a:pPr>
            <a:endParaRPr lang="en-US" sz="2000">
              <a:solidFill>
                <a:schemeClr val="bg1"/>
              </a:solidFill>
            </a:endParaRPr>
          </a:p>
          <a:p>
            <a:pPr marL="0" indent="0">
              <a:buNone/>
            </a:pPr>
            <a:endParaRPr lang="en-US" sz="2000">
              <a:solidFill>
                <a:schemeClr val="bg1"/>
              </a:solidFill>
            </a:endParaRPr>
          </a:p>
          <a:p>
            <a:endParaRPr lang="en-US" sz="2000">
              <a:solidFill>
                <a:schemeClr val="bg1"/>
              </a:solidFill>
            </a:endParaRPr>
          </a:p>
          <a:p>
            <a:endParaRPr lang="en-US" sz="2000">
              <a:solidFill>
                <a:schemeClr val="bg1"/>
              </a:solidFill>
            </a:endParaRPr>
          </a:p>
        </p:txBody>
      </p:sp>
    </p:spTree>
    <p:extLst>
      <p:ext uri="{BB962C8B-B14F-4D97-AF65-F5344CB8AC3E}">
        <p14:creationId xmlns:p14="http://schemas.microsoft.com/office/powerpoint/2010/main" val="2676332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images.jpeg"/>
          <p:cNvPicPr>
            <a:picLocks noChangeAspect="1"/>
          </p:cNvPicPr>
          <p:nvPr/>
        </p:nvPicPr>
        <p:blipFill>
          <a:blip r:embed="rId3"/>
          <a:stretch>
            <a:fillRect/>
          </a:stretch>
        </p:blipFill>
        <p:spPr>
          <a:xfrm>
            <a:off x="2505075" y="619125"/>
            <a:ext cx="6374166" cy="53446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861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A15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5415" y="-38100"/>
            <a:ext cx="4208463" cy="3719242"/>
          </a:xfrm>
        </p:spPr>
        <p:txBody>
          <a:bodyPr vert="horz" lIns="91440" tIns="45720" rIns="91440" bIns="45720" rtlCol="0" anchor="b">
            <a:normAutofit fontScale="90000"/>
          </a:bodyPr>
          <a:lstStyle/>
          <a:p>
            <a:pPr algn="ctr">
              <a:lnSpc>
                <a:spcPct val="80000"/>
              </a:lnSpc>
            </a:pPr>
            <a:r>
              <a:rPr lang="en-US" sz="6600" kern="1200">
                <a:solidFill>
                  <a:srgbClr val="FFFFFF"/>
                </a:solidFill>
                <a:latin typeface="+mj-lt"/>
                <a:ea typeface="+mj-ea"/>
                <a:cs typeface="+mj-cs"/>
              </a:rPr>
              <a:t>What I Want You to Know About Me – </a:t>
            </a:r>
            <a:r>
              <a:rPr lang="en-US" sz="6600" b="1" kern="1200">
                <a:solidFill>
                  <a:srgbClr val="FFFFFF"/>
                </a:solidFill>
                <a:latin typeface="+mj-lt"/>
                <a:ea typeface="+mj-ea"/>
                <a:cs typeface="+mj-cs"/>
              </a:rPr>
              <a:t>Activity</a:t>
            </a:r>
            <a:r>
              <a:rPr lang="en-US" sz="5400" kern="1200">
                <a:solidFill>
                  <a:srgbClr val="FFFFFF"/>
                </a:solidFill>
                <a:latin typeface="+mj-lt"/>
                <a:ea typeface="+mj-ea"/>
                <a:cs typeface="+mj-cs"/>
              </a:rPr>
              <a:t> </a:t>
            </a:r>
          </a:p>
        </p:txBody>
      </p:sp>
      <p:sp>
        <p:nvSpPr>
          <p:cNvPr id="10" name="TextBox 9"/>
          <p:cNvSpPr txBox="1"/>
          <p:nvPr/>
        </p:nvSpPr>
        <p:spPr>
          <a:xfrm>
            <a:off x="6791325" y="962025"/>
            <a:ext cx="3964711" cy="480131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Times New Roman"/>
                <a:cs typeface="Times New Roman"/>
              </a:rPr>
              <a:t>This activity will give you the chance to introduce yourself to the group in your own words, and will help you relate to one another more easily as we begin our time together. </a:t>
            </a:r>
            <a:r>
              <a:rPr lang="en-US"/>
              <a:t/>
            </a:r>
            <a:br>
              <a:rPr lang="en-US"/>
            </a:br>
            <a:endParaRPr lang="en-US">
              <a:latin typeface="Arial"/>
              <a:cs typeface="Arial"/>
            </a:endParaRPr>
          </a:p>
        </p:txBody>
      </p:sp>
    </p:spTree>
    <p:extLst>
      <p:ext uri="{BB962C8B-B14F-4D97-AF65-F5344CB8AC3E}">
        <p14:creationId xmlns:p14="http://schemas.microsoft.com/office/powerpoint/2010/main" val="373286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65362" cy="6858000"/>
          </a:xfrm>
          <a:prstGeom prst="rect">
            <a:avLst/>
          </a:prstGeom>
          <a:solidFill>
            <a:srgbClr val="A15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754467" y="571500"/>
            <a:ext cx="4173280" cy="3773954"/>
          </a:xfrm>
        </p:spPr>
        <p:txBody>
          <a:bodyPr vert="horz" lIns="91440" tIns="45720" rIns="91440" bIns="45720" rtlCol="0" anchor="b">
            <a:normAutofit/>
          </a:bodyPr>
          <a:lstStyle/>
          <a:p>
            <a:pPr algn="ctr">
              <a:lnSpc>
                <a:spcPct val="80000"/>
              </a:lnSpc>
            </a:pPr>
            <a:r>
              <a:rPr lang="en-US" sz="6000" kern="1200">
                <a:latin typeface="Times New Roman"/>
                <a:cs typeface="Times New Roman"/>
              </a:rPr>
              <a:t>What I think about me </a:t>
            </a:r>
            <a:br>
              <a:rPr lang="en-US" sz="6000" kern="1200">
                <a:latin typeface="Times New Roman"/>
                <a:cs typeface="Times New Roman"/>
              </a:rPr>
            </a:br>
            <a:r>
              <a:rPr lang="en-US" sz="6000" kern="1200">
                <a:latin typeface="Times New Roman"/>
                <a:cs typeface="Times New Roman"/>
              </a:rPr>
              <a:t>... </a:t>
            </a:r>
            <a:r>
              <a:rPr lang="en-US" sz="5400" kern="1200">
                <a:latin typeface="Arial"/>
                <a:cs typeface="Arial"/>
              </a:rPr>
              <a:t> </a:t>
            </a:r>
            <a:br>
              <a:rPr lang="en-US" sz="5400" kern="1200">
                <a:latin typeface="Arial"/>
                <a:cs typeface="Arial"/>
              </a:rPr>
            </a:br>
            <a:endParaRPr lang="en-US" sz="5400" kern="1200">
              <a:latin typeface="Arial"/>
              <a:cs typeface="Arial"/>
            </a:endParaRPr>
          </a:p>
        </p:txBody>
      </p:sp>
    </p:spTree>
    <p:extLst>
      <p:ext uri="{BB962C8B-B14F-4D97-AF65-F5344CB8AC3E}">
        <p14:creationId xmlns:p14="http://schemas.microsoft.com/office/powerpoint/2010/main" val="48482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65362" cy="6858000"/>
          </a:xfrm>
          <a:prstGeom prst="rect">
            <a:avLst/>
          </a:prstGeom>
          <a:solidFill>
            <a:srgbClr val="A15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514725" y="1609725"/>
            <a:ext cx="5340824" cy="3378200"/>
          </a:xfrm>
        </p:spPr>
        <p:txBody>
          <a:bodyPr vert="horz" lIns="91440" tIns="45720" rIns="91440" bIns="45720" rtlCol="0" anchor="b">
            <a:noAutofit/>
          </a:bodyPr>
          <a:lstStyle/>
          <a:p>
            <a:pPr algn="ctr">
              <a:lnSpc>
                <a:spcPct val="80000"/>
              </a:lnSpc>
            </a:pPr>
            <a:r>
              <a:rPr lang="en-US" sz="6000" kern="1200">
                <a:latin typeface="Times New Roman"/>
                <a:cs typeface="Times New Roman"/>
              </a:rPr>
              <a:t>What others think about me ...  </a:t>
            </a:r>
            <a:r>
              <a:rPr lang="en-US" sz="5400" kern="1200">
                <a:latin typeface="Arial"/>
                <a:cs typeface="Arial"/>
              </a:rPr>
              <a:t/>
            </a:r>
            <a:br>
              <a:rPr lang="en-US" sz="5400" kern="1200">
                <a:latin typeface="Arial"/>
                <a:cs typeface="Arial"/>
              </a:rPr>
            </a:br>
            <a:r>
              <a:rPr lang="en-US" sz="6000" kern="1200">
                <a:latin typeface="Arial"/>
                <a:cs typeface="Arial"/>
              </a:rPr>
              <a:t> </a:t>
            </a:r>
            <a:r>
              <a:rPr lang="en-US" sz="5400" kern="1200">
                <a:latin typeface="Arial"/>
                <a:cs typeface="Arial"/>
              </a:rPr>
              <a:t/>
            </a:r>
            <a:br>
              <a:rPr lang="en-US" sz="5400" kern="1200">
                <a:latin typeface="Arial"/>
                <a:cs typeface="Arial"/>
              </a:rPr>
            </a:br>
            <a:endParaRPr lang="en-US" sz="5400" kern="1200">
              <a:latin typeface="Arial"/>
              <a:cs typeface="Arial"/>
            </a:endParaRPr>
          </a:p>
        </p:txBody>
      </p:sp>
    </p:spTree>
    <p:extLst>
      <p:ext uri="{BB962C8B-B14F-4D97-AF65-F5344CB8AC3E}">
        <p14:creationId xmlns:p14="http://schemas.microsoft.com/office/powerpoint/2010/main" val="1431177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65362" cy="6858000"/>
          </a:xfrm>
          <a:prstGeom prst="rect">
            <a:avLst/>
          </a:prstGeom>
          <a:solidFill>
            <a:srgbClr val="A15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714625" y="485775"/>
            <a:ext cx="5699274" cy="3898900"/>
          </a:xfrm>
        </p:spPr>
        <p:txBody>
          <a:bodyPr vert="horz" lIns="91440" tIns="45720" rIns="91440" bIns="45720" rtlCol="0" anchor="b">
            <a:noAutofit/>
          </a:bodyPr>
          <a:lstStyle/>
          <a:p>
            <a:pPr algn="ctr">
              <a:lnSpc>
                <a:spcPct val="80000"/>
              </a:lnSpc>
            </a:pPr>
            <a:r>
              <a:rPr lang="en-US" sz="6000" kern="1200">
                <a:latin typeface="Times New Roman"/>
                <a:cs typeface="Times New Roman"/>
              </a:rPr>
              <a:t>What might be misunderstood about me </a:t>
            </a:r>
            <a:br>
              <a:rPr lang="en-US" sz="6000" kern="1200">
                <a:latin typeface="Times New Roman"/>
                <a:cs typeface="Times New Roman"/>
              </a:rPr>
            </a:br>
            <a:r>
              <a:rPr lang="en-US" sz="6000" kern="1200">
                <a:latin typeface="Times New Roman"/>
                <a:cs typeface="Times New Roman"/>
              </a:rPr>
              <a:t>...</a:t>
            </a:r>
            <a:r>
              <a:rPr lang="en-US" sz="5400" kern="1200">
                <a:latin typeface="Arial"/>
                <a:cs typeface="Arial"/>
              </a:rPr>
              <a:t/>
            </a:r>
            <a:br>
              <a:rPr lang="en-US" sz="5400" kern="1200">
                <a:latin typeface="Arial"/>
                <a:cs typeface="Arial"/>
              </a:rPr>
            </a:br>
            <a:endParaRPr lang="en-US" sz="5400" kern="1200">
              <a:latin typeface="Arial"/>
              <a:cs typeface="Arial"/>
            </a:endParaRPr>
          </a:p>
        </p:txBody>
      </p:sp>
    </p:spTree>
    <p:extLst>
      <p:ext uri="{BB962C8B-B14F-4D97-AF65-F5344CB8AC3E}">
        <p14:creationId xmlns:p14="http://schemas.microsoft.com/office/powerpoint/2010/main" val="296208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65362" cy="6858000"/>
          </a:xfrm>
          <a:prstGeom prst="rect">
            <a:avLst/>
          </a:prstGeom>
          <a:solidFill>
            <a:srgbClr val="A15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714625" y="485775"/>
            <a:ext cx="5699274" cy="3898900"/>
          </a:xfrm>
        </p:spPr>
        <p:txBody>
          <a:bodyPr vert="horz" lIns="91440" tIns="45720" rIns="91440" bIns="45720" rtlCol="0" anchor="b">
            <a:noAutofit/>
          </a:bodyPr>
          <a:lstStyle/>
          <a:p>
            <a:pPr algn="ctr">
              <a:lnSpc>
                <a:spcPct val="80000"/>
              </a:lnSpc>
            </a:pPr>
            <a:r>
              <a:rPr lang="en-US" sz="6000" kern="1200">
                <a:latin typeface="Times New Roman"/>
                <a:cs typeface="Times New Roman"/>
              </a:rPr>
              <a:t>What I need from you</a:t>
            </a:r>
            <a:br>
              <a:rPr lang="en-US" sz="6000" kern="1200">
                <a:latin typeface="Times New Roman"/>
                <a:cs typeface="Times New Roman"/>
              </a:rPr>
            </a:br>
            <a:r>
              <a:rPr lang="en-US" sz="6000" kern="1200">
                <a:latin typeface="Times New Roman"/>
                <a:cs typeface="Times New Roman"/>
              </a:rPr>
              <a:t>...</a:t>
            </a:r>
            <a:r>
              <a:rPr lang="en-US" sz="5400" kern="1200">
                <a:latin typeface="Arial"/>
                <a:cs typeface="Arial"/>
              </a:rPr>
              <a:t/>
            </a:r>
            <a:br>
              <a:rPr lang="en-US" sz="5400" kern="1200">
                <a:latin typeface="Arial"/>
                <a:cs typeface="Arial"/>
              </a:rPr>
            </a:br>
            <a:endParaRPr lang="en-US" sz="5400" kern="1200">
              <a:latin typeface="Arial"/>
              <a:cs typeface="Arial"/>
            </a:endParaRPr>
          </a:p>
        </p:txBody>
      </p:sp>
    </p:spTree>
    <p:extLst>
      <p:ext uri="{BB962C8B-B14F-4D97-AF65-F5344CB8AC3E}">
        <p14:creationId xmlns:p14="http://schemas.microsoft.com/office/powerpoint/2010/main" val="2271561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lumMod val="95000"/>
              <a:lumOff val="5000"/>
            </a:schemeClr>
          </a:solidFill>
          <a:effectLst/>
        </p:spPr>
      </p:sp>
      <p:pic>
        <p:nvPicPr>
          <p:cNvPr id="3" name="Picture 3" descr="File:&lt;strong&gt;Inclusive&lt;/strong&gt; Scouting Network logo.png - Wikimedia Commons"/>
          <p:cNvPicPr>
            <a:picLocks noChangeAspect="1"/>
          </p:cNvPicPr>
          <p:nvPr/>
        </p:nvPicPr>
        <p:blipFill rotWithShape="1">
          <a:blip r:embed="rId3"/>
          <a:srcRect t="8467" b="9566"/>
          <a:stretch/>
        </p:blipFill>
        <p:spPr>
          <a:xfrm>
            <a:off x="0" y="519763"/>
            <a:ext cx="12191980" cy="4571990"/>
          </a:xfrm>
          <a:prstGeom prst="rect">
            <a:avLst/>
          </a:prstGeom>
        </p:spPr>
      </p:pic>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3136" y="5091762"/>
            <a:ext cx="7834193" cy="1264588"/>
          </a:xfrm>
        </p:spPr>
        <p:txBody>
          <a:bodyPr vert="horz" lIns="91440" tIns="45720" rIns="91440" bIns="45720" rtlCol="0" anchor="ctr">
            <a:normAutofit/>
          </a:bodyPr>
          <a:lstStyle/>
          <a:p>
            <a:pPr algn="r"/>
            <a:r>
              <a:rPr lang="en-US" sz="6000">
                <a:solidFill>
                  <a:srgbClr val="FFFFFF"/>
                </a:solidFill>
                <a:latin typeface="Times New Roman"/>
                <a:cs typeface="Times New Roman"/>
              </a:rPr>
              <a:t>Debrief </a:t>
            </a:r>
            <a:r>
              <a:rPr lang="en-US" sz="6000">
                <a:latin typeface="Times New Roman"/>
                <a:cs typeface="Times New Roman"/>
              </a:rPr>
              <a:t> </a:t>
            </a:r>
          </a:p>
        </p:txBody>
      </p:sp>
    </p:spTree>
    <p:extLst>
      <p:ext uri="{BB962C8B-B14F-4D97-AF65-F5344CB8AC3E}">
        <p14:creationId xmlns:p14="http://schemas.microsoft.com/office/powerpoint/2010/main" val="149380545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Words>
  <Application>Microsoft Office PowerPoint</Application>
  <PresentationFormat>Custom</PresentationFormat>
  <Paragraphs>116</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Agenda </vt:lpstr>
      <vt:lpstr>Guidelines </vt:lpstr>
      <vt:lpstr>What I Want You to Know About Me – Activity </vt:lpstr>
      <vt:lpstr>What I think about me  ...   </vt:lpstr>
      <vt:lpstr>What others think about me ...     </vt:lpstr>
      <vt:lpstr>What might be misunderstood about me  ... </vt:lpstr>
      <vt:lpstr>What I need from you ... </vt:lpstr>
      <vt:lpstr>Debrief  </vt:lpstr>
      <vt:lpstr>Terminology </vt:lpstr>
      <vt:lpstr>Terminology </vt:lpstr>
      <vt:lpstr>Terminology </vt:lpstr>
      <vt:lpstr>Activity -  Concentric Circles </vt:lpstr>
      <vt:lpstr>-What is your full name? - How did you get that name?  -What does it mean to you?    </vt:lpstr>
      <vt:lpstr>- What is your race and/or ethnicity?  - What does it mean for you to be that race/ethnicity?      </vt:lpstr>
      <vt:lpstr>Listen for more questions. </vt:lpstr>
      <vt:lpstr>Debrief  </vt:lpstr>
      <vt:lpstr>PowerPoint Presentation</vt:lpstr>
      <vt:lpstr>PowerPoint Presentation</vt:lpstr>
      <vt:lpstr>Terminology </vt:lpstr>
      <vt:lpstr>Terminology </vt:lpstr>
      <vt:lpstr>Verbal Frisbees</vt:lpstr>
      <vt:lpstr>PowerPoint Presentation</vt:lpstr>
      <vt:lpstr>PowerPoint Presentation</vt:lpstr>
      <vt:lpstr>PowerPoint Presentation</vt:lpstr>
      <vt:lpstr>PowerPoint Presentation</vt:lpstr>
      <vt:lpstr>PowerPoint Presentation</vt:lpstr>
      <vt:lpstr>Reporting</vt:lpstr>
      <vt:lpstr>Advocate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Paolah Chaparro</dc:creator>
  <cp:lastModifiedBy>Paolah Chaparro</cp:lastModifiedBy>
  <cp:revision>2</cp:revision>
  <dcterms:modified xsi:type="dcterms:W3CDTF">2017-06-26T13:13:59Z</dcterms:modified>
</cp:coreProperties>
</file>